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  <p:sldMasterId id="2147483780" r:id="rId2"/>
    <p:sldMasterId id="2147483792" r:id="rId3"/>
    <p:sldMasterId id="2147483804" r:id="rId4"/>
    <p:sldMasterId id="2147483816" r:id="rId5"/>
  </p:sldMasterIdLst>
  <p:sldIdLst>
    <p:sldId id="319" r:id="rId6"/>
    <p:sldId id="289" r:id="rId7"/>
    <p:sldId id="321" r:id="rId8"/>
    <p:sldId id="291" r:id="rId9"/>
    <p:sldId id="294" r:id="rId10"/>
    <p:sldId id="290" r:id="rId11"/>
    <p:sldId id="258" r:id="rId12"/>
    <p:sldId id="269" r:id="rId13"/>
    <p:sldId id="296" r:id="rId14"/>
    <p:sldId id="301" r:id="rId15"/>
    <p:sldId id="299" r:id="rId16"/>
    <p:sldId id="297" r:id="rId17"/>
    <p:sldId id="303" r:id="rId18"/>
    <p:sldId id="273" r:id="rId19"/>
    <p:sldId id="277" r:id="rId20"/>
    <p:sldId id="278" r:id="rId21"/>
    <p:sldId id="302" r:id="rId22"/>
    <p:sldId id="318" r:id="rId23"/>
    <p:sldId id="284" r:id="rId24"/>
    <p:sldId id="281" r:id="rId25"/>
    <p:sldId id="312" r:id="rId26"/>
    <p:sldId id="310" r:id="rId27"/>
    <p:sldId id="311" r:id="rId28"/>
    <p:sldId id="316" r:id="rId29"/>
    <p:sldId id="313" r:id="rId30"/>
    <p:sldId id="314" r:id="rId31"/>
    <p:sldId id="317" r:id="rId32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9" autoAdjust="0"/>
    <p:restoredTop sz="94648"/>
  </p:normalViewPr>
  <p:slideViewPr>
    <p:cSldViewPr snapToGrid="0" snapToObjects="1">
      <p:cViewPr varScale="1">
        <p:scale>
          <a:sx n="72" d="100"/>
          <a:sy n="72" d="100"/>
        </p:scale>
        <p:origin x="131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D2A013-3442-44A6-951E-37287BB18AA3}" type="doc">
      <dgm:prSet loTypeId="urn:microsoft.com/office/officeart/2005/8/layout/cycle6" loCatId="cycle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s-MX"/>
        </a:p>
      </dgm:t>
    </dgm:pt>
    <dgm:pt modelId="{9FC0481C-8FC0-4A46-BCAF-08D442A13C24}">
      <dgm:prSet phldrT="[Texto]" custT="1"/>
      <dgm:spPr>
        <a:xfrm>
          <a:off x="3067992" y="2722"/>
          <a:ext cx="1531188" cy="995272"/>
        </a:xfr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MX" sz="1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Planeación</a:t>
          </a:r>
        </a:p>
      </dgm:t>
    </dgm:pt>
    <dgm:pt modelId="{7B672C76-157D-443F-B0B7-8AF96BAB25E8}" type="parTrans" cxnId="{E720A82F-90C6-41D6-8043-3B9021E9ECE4}">
      <dgm:prSet/>
      <dgm:spPr/>
      <dgm:t>
        <a:bodyPr/>
        <a:lstStyle/>
        <a:p>
          <a:endParaRPr lang="es-MX"/>
        </a:p>
      </dgm:t>
    </dgm:pt>
    <dgm:pt modelId="{AB778D9B-7A4C-4A86-8AC2-2BDC5E5DD3F2}" type="sibTrans" cxnId="{E720A82F-90C6-41D6-8043-3B9021E9ECE4}">
      <dgm:prSet/>
      <dgm:spPr>
        <a:xfrm>
          <a:off x="1842617" y="500358"/>
          <a:ext cx="3981937" cy="3981937"/>
        </a:xfrm>
        <a:noFill/>
        <a:ln w="635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MX"/>
        </a:p>
      </dgm:t>
    </dgm:pt>
    <dgm:pt modelId="{A78B5630-F6FD-4661-9E43-7725363211BC}">
      <dgm:prSet phldrT="[Texto]"/>
      <dgm:spPr>
        <a:xfrm>
          <a:off x="4961515" y="1378447"/>
          <a:ext cx="1531188" cy="995272"/>
        </a:xfr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MX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Implementación</a:t>
          </a:r>
        </a:p>
      </dgm:t>
    </dgm:pt>
    <dgm:pt modelId="{C95C1EF0-BA49-4647-8FE0-061006CF7B6E}" type="parTrans" cxnId="{3FDCCAFA-635C-4EE8-9A5D-7FF730E93AB8}">
      <dgm:prSet/>
      <dgm:spPr/>
      <dgm:t>
        <a:bodyPr/>
        <a:lstStyle/>
        <a:p>
          <a:endParaRPr lang="es-MX"/>
        </a:p>
      </dgm:t>
    </dgm:pt>
    <dgm:pt modelId="{6BC59B9A-68BF-4BCC-BAD8-06D419E850B3}" type="sibTrans" cxnId="{3FDCCAFA-635C-4EE8-9A5D-7FF730E93AB8}">
      <dgm:prSet/>
      <dgm:spPr>
        <a:xfrm>
          <a:off x="1842617" y="500358"/>
          <a:ext cx="3981937" cy="3981937"/>
        </a:xfrm>
        <a:noFill/>
        <a:ln w="635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MX"/>
        </a:p>
      </dgm:t>
    </dgm:pt>
    <dgm:pt modelId="{00DB1B63-E6C3-4C78-9827-528ADD4AD34B}">
      <dgm:prSet phldrT="[Texto]"/>
      <dgm:spPr>
        <a:xfrm>
          <a:off x="4238254" y="3604418"/>
          <a:ext cx="1531188" cy="995272"/>
        </a:xfr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MX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Seguimiento</a:t>
          </a:r>
        </a:p>
      </dgm:t>
    </dgm:pt>
    <dgm:pt modelId="{C4A5978C-35C3-4AFB-9A53-DF6744E21576}" type="parTrans" cxnId="{F047AE79-81F7-4220-816F-CD59297C5D95}">
      <dgm:prSet/>
      <dgm:spPr/>
      <dgm:t>
        <a:bodyPr/>
        <a:lstStyle/>
        <a:p>
          <a:endParaRPr lang="es-MX"/>
        </a:p>
      </dgm:t>
    </dgm:pt>
    <dgm:pt modelId="{E5B37060-D788-4038-8049-CCAF328974A8}" type="sibTrans" cxnId="{F047AE79-81F7-4220-816F-CD59297C5D95}">
      <dgm:prSet/>
      <dgm:spPr>
        <a:xfrm>
          <a:off x="1842617" y="500358"/>
          <a:ext cx="3981937" cy="3981937"/>
        </a:xfrm>
        <a:noFill/>
        <a:ln w="635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MX"/>
        </a:p>
      </dgm:t>
    </dgm:pt>
    <dgm:pt modelId="{606D773A-2C41-4F45-9CFE-5E31DC5CE7E7}">
      <dgm:prSet phldrT="[Texto]"/>
      <dgm:spPr>
        <a:xfrm>
          <a:off x="1897730" y="3604418"/>
          <a:ext cx="1531188" cy="995272"/>
        </a:xfr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MX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Evaluación</a:t>
          </a:r>
        </a:p>
      </dgm:t>
    </dgm:pt>
    <dgm:pt modelId="{C54F913D-F43F-47E3-BC19-95B7B360E81A}" type="parTrans" cxnId="{23239E5C-9F04-4781-AB78-0394AA945B38}">
      <dgm:prSet/>
      <dgm:spPr/>
      <dgm:t>
        <a:bodyPr/>
        <a:lstStyle/>
        <a:p>
          <a:endParaRPr lang="es-MX"/>
        </a:p>
      </dgm:t>
    </dgm:pt>
    <dgm:pt modelId="{80DE8E78-8D15-4E9B-9EC5-F9B105FEBD14}" type="sibTrans" cxnId="{23239E5C-9F04-4781-AB78-0394AA945B38}">
      <dgm:prSet/>
      <dgm:spPr>
        <a:xfrm>
          <a:off x="1842617" y="500358"/>
          <a:ext cx="3981937" cy="3981937"/>
        </a:xfrm>
        <a:noFill/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MX"/>
        </a:p>
      </dgm:t>
    </dgm:pt>
    <dgm:pt modelId="{E3FA0B87-6318-407B-8CB9-998EA4F34CCB}">
      <dgm:prSet phldrT="[Texto]"/>
      <dgm:spPr>
        <a:xfrm>
          <a:off x="1174468" y="1378447"/>
          <a:ext cx="1531188" cy="995272"/>
        </a:xfr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s-MX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Rendición de cuentas</a:t>
          </a:r>
        </a:p>
      </dgm:t>
    </dgm:pt>
    <dgm:pt modelId="{F66EC702-1C7B-4A71-9D27-850EF3F067B6}" type="parTrans" cxnId="{E575E1EE-DF4F-44C0-8EB5-102B18CD7A7F}">
      <dgm:prSet/>
      <dgm:spPr/>
      <dgm:t>
        <a:bodyPr/>
        <a:lstStyle/>
        <a:p>
          <a:endParaRPr lang="es-MX"/>
        </a:p>
      </dgm:t>
    </dgm:pt>
    <dgm:pt modelId="{C7DBEB60-F06B-4968-B4BE-4701B7F8BB3A}" type="sibTrans" cxnId="{E575E1EE-DF4F-44C0-8EB5-102B18CD7A7F}">
      <dgm:prSet/>
      <dgm:spPr>
        <a:xfrm>
          <a:off x="1842617" y="500358"/>
          <a:ext cx="3981937" cy="3981937"/>
        </a:xfrm>
        <a:noFill/>
        <a:ln w="635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MX"/>
        </a:p>
      </dgm:t>
    </dgm:pt>
    <dgm:pt modelId="{78F7BF12-ADBB-4BA5-B544-A8D29467AFDB}" type="pres">
      <dgm:prSet presAssocID="{10D2A013-3442-44A6-951E-37287BB18AA3}" presName="cycle" presStyleCnt="0">
        <dgm:presLayoutVars>
          <dgm:dir/>
          <dgm:resizeHandles val="exact"/>
        </dgm:presLayoutVars>
      </dgm:prSet>
      <dgm:spPr/>
    </dgm:pt>
    <dgm:pt modelId="{F8BD828E-C118-44A1-8B8B-CE93E66BA4A9}" type="pres">
      <dgm:prSet presAssocID="{9FC0481C-8FC0-4A46-BCAF-08D442A13C24}" presName="node" presStyleLbl="node1" presStyleIdx="0" presStyleCnt="5" custRadScaleRad="100041">
        <dgm:presLayoutVars>
          <dgm:bulletEnabled val="1"/>
        </dgm:presLayoutVars>
      </dgm:prSet>
      <dgm:spPr>
        <a:prstGeom prst="roundRect">
          <a:avLst/>
        </a:prstGeom>
      </dgm:spPr>
    </dgm:pt>
    <dgm:pt modelId="{A20A7930-6C18-4E55-A47E-B0C9DC7B292B}" type="pres">
      <dgm:prSet presAssocID="{9FC0481C-8FC0-4A46-BCAF-08D442A13C24}" presName="spNode" presStyleCnt="0"/>
      <dgm:spPr/>
    </dgm:pt>
    <dgm:pt modelId="{058F8C12-2966-4327-A971-A030A249203C}" type="pres">
      <dgm:prSet presAssocID="{AB778D9B-7A4C-4A86-8AC2-2BDC5E5DD3F2}" presName="sibTrans" presStyleLbl="sibTrans1D1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2767113" y="157514"/>
              </a:moveTo>
              <a:arcTo wR="1990968" hR="1990968" stAng="17576645" swAng="1964547"/>
            </a:path>
          </a:pathLst>
        </a:custGeom>
      </dgm:spPr>
    </dgm:pt>
    <dgm:pt modelId="{7F0E6195-A935-4814-AC97-0C4E049A3785}" type="pres">
      <dgm:prSet presAssocID="{A78B5630-F6FD-4661-9E43-7725363211BC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12824C6E-BC70-499C-B064-DB4E326DFF16}" type="pres">
      <dgm:prSet presAssocID="{A78B5630-F6FD-4661-9E43-7725363211BC}" presName="spNode" presStyleCnt="0"/>
      <dgm:spPr/>
    </dgm:pt>
    <dgm:pt modelId="{EA2F8C43-FAD9-4AA0-92DC-FBACA0645A75}" type="pres">
      <dgm:prSet presAssocID="{6BC59B9A-68BF-4BCC-BAD8-06D419E850B3}" presName="sibTrans" presStyleLbl="sibTrans1D1" presStyleIdx="1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3979173" y="1886101"/>
              </a:moveTo>
              <a:arcTo wR="1990968" hR="1990968" stAng="21418845" swAng="2198615"/>
            </a:path>
          </a:pathLst>
        </a:custGeom>
      </dgm:spPr>
    </dgm:pt>
    <dgm:pt modelId="{ED6FBEE7-C8EF-4258-8F37-0B7B205CBE43}" type="pres">
      <dgm:prSet presAssocID="{00DB1B63-E6C3-4C78-9827-528ADD4AD34B}" presName="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E49086EE-ED24-4BA8-BC93-C68BFFC4C17B}" type="pres">
      <dgm:prSet presAssocID="{00DB1B63-E6C3-4C78-9827-528ADD4AD34B}" presName="spNode" presStyleCnt="0"/>
      <dgm:spPr/>
    </dgm:pt>
    <dgm:pt modelId="{92CAA635-25FB-49C4-A736-BF0F99F2E764}" type="pres">
      <dgm:prSet presAssocID="{E5B37060-D788-4038-8049-CCAF328974A8}" presName="sibTrans" presStyleLbl="sibTrans1D1" presStyleIdx="2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2387708" y="3942007"/>
              </a:moveTo>
              <a:arcTo wR="1990968" hR="1990968" stAng="4710344" swAng="1379312"/>
            </a:path>
          </a:pathLst>
        </a:custGeom>
      </dgm:spPr>
    </dgm:pt>
    <dgm:pt modelId="{B442D263-9D02-49A1-A9F8-D6B2D7823DD7}" type="pres">
      <dgm:prSet presAssocID="{606D773A-2C41-4F45-9CFE-5E31DC5CE7E7}" presName="node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E4738069-691B-4A00-AFFE-133555EE0493}" type="pres">
      <dgm:prSet presAssocID="{606D773A-2C41-4F45-9CFE-5E31DC5CE7E7}" presName="spNode" presStyleCnt="0"/>
      <dgm:spPr/>
    </dgm:pt>
    <dgm:pt modelId="{E2741E93-E1DD-4B03-91D9-E994839BCBFC}" type="pres">
      <dgm:prSet presAssocID="{80DE8E78-8D15-4E9B-9EC5-F9B105FEBD14}" presName="sibTrans" presStyleLbl="sibTrans1D1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333116" y="3093457"/>
              </a:moveTo>
              <a:arcTo wR="1990968" hR="1990968" stAng="8782540" swAng="2198615"/>
            </a:path>
          </a:pathLst>
        </a:custGeom>
      </dgm:spPr>
    </dgm:pt>
    <dgm:pt modelId="{EAD4B71D-29AA-4015-A54F-2F994C1D7D5A}" type="pres">
      <dgm:prSet presAssocID="{E3FA0B87-6318-407B-8CB9-998EA4F34CCB}" presName="node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4324A8F3-9CCF-4A85-B730-21857132020B}" type="pres">
      <dgm:prSet presAssocID="{E3FA0B87-6318-407B-8CB9-998EA4F34CCB}" presName="spNode" presStyleCnt="0"/>
      <dgm:spPr/>
    </dgm:pt>
    <dgm:pt modelId="{E16B18E6-5F7F-4BE2-9A4C-91C4E0ABADBE}" type="pres">
      <dgm:prSet presAssocID="{C7DBEB60-F06B-4968-B4BE-4701B7F8BB3A}" presName="sibTrans" presStyleLbl="sibTrans1D1" presStyleIdx="4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346496" y="868619"/>
              </a:moveTo>
              <a:arcTo wR="1990968" hR="1990968" stAng="12858808" swAng="1964547"/>
            </a:path>
          </a:pathLst>
        </a:custGeom>
      </dgm:spPr>
    </dgm:pt>
  </dgm:ptLst>
  <dgm:cxnLst>
    <dgm:cxn modelId="{728BB218-598B-A746-A38E-C7F1CF8A7914}" type="presOf" srcId="{E5B37060-D788-4038-8049-CCAF328974A8}" destId="{92CAA635-25FB-49C4-A736-BF0F99F2E764}" srcOrd="0" destOrd="0" presId="urn:microsoft.com/office/officeart/2005/8/layout/cycle6"/>
    <dgm:cxn modelId="{B5E6D71E-1819-F543-ABDB-0FFE6F6C4587}" type="presOf" srcId="{80DE8E78-8D15-4E9B-9EC5-F9B105FEBD14}" destId="{E2741E93-E1DD-4B03-91D9-E994839BCBFC}" srcOrd="0" destOrd="0" presId="urn:microsoft.com/office/officeart/2005/8/layout/cycle6"/>
    <dgm:cxn modelId="{BBFA891F-EE71-4A4A-9E34-175328CCACFD}" type="presOf" srcId="{10D2A013-3442-44A6-951E-37287BB18AA3}" destId="{78F7BF12-ADBB-4BA5-B544-A8D29467AFDB}" srcOrd="0" destOrd="0" presId="urn:microsoft.com/office/officeart/2005/8/layout/cycle6"/>
    <dgm:cxn modelId="{59AD3726-D61E-284A-AB72-4E2C25D035E8}" type="presOf" srcId="{00DB1B63-E6C3-4C78-9827-528ADD4AD34B}" destId="{ED6FBEE7-C8EF-4258-8F37-0B7B205CBE43}" srcOrd="0" destOrd="0" presId="urn:microsoft.com/office/officeart/2005/8/layout/cycle6"/>
    <dgm:cxn modelId="{E720A82F-90C6-41D6-8043-3B9021E9ECE4}" srcId="{10D2A013-3442-44A6-951E-37287BB18AA3}" destId="{9FC0481C-8FC0-4A46-BCAF-08D442A13C24}" srcOrd="0" destOrd="0" parTransId="{7B672C76-157D-443F-B0B7-8AF96BAB25E8}" sibTransId="{AB778D9B-7A4C-4A86-8AC2-2BDC5E5DD3F2}"/>
    <dgm:cxn modelId="{23239E5C-9F04-4781-AB78-0394AA945B38}" srcId="{10D2A013-3442-44A6-951E-37287BB18AA3}" destId="{606D773A-2C41-4F45-9CFE-5E31DC5CE7E7}" srcOrd="3" destOrd="0" parTransId="{C54F913D-F43F-47E3-BC19-95B7B360E81A}" sibTransId="{80DE8E78-8D15-4E9B-9EC5-F9B105FEBD14}"/>
    <dgm:cxn modelId="{E5F0A644-1977-3542-9E91-DA3525540F72}" type="presOf" srcId="{C7DBEB60-F06B-4968-B4BE-4701B7F8BB3A}" destId="{E16B18E6-5F7F-4BE2-9A4C-91C4E0ABADBE}" srcOrd="0" destOrd="0" presId="urn:microsoft.com/office/officeart/2005/8/layout/cycle6"/>
    <dgm:cxn modelId="{CB4DD247-4B1B-DD44-8596-DAC92A5B91C7}" type="presOf" srcId="{AB778D9B-7A4C-4A86-8AC2-2BDC5E5DD3F2}" destId="{058F8C12-2966-4327-A971-A030A249203C}" srcOrd="0" destOrd="0" presId="urn:microsoft.com/office/officeart/2005/8/layout/cycle6"/>
    <dgm:cxn modelId="{AC837F78-A88B-034D-99D4-A81900D5B89F}" type="presOf" srcId="{6BC59B9A-68BF-4BCC-BAD8-06D419E850B3}" destId="{EA2F8C43-FAD9-4AA0-92DC-FBACA0645A75}" srcOrd="0" destOrd="0" presId="urn:microsoft.com/office/officeart/2005/8/layout/cycle6"/>
    <dgm:cxn modelId="{F047AE79-81F7-4220-816F-CD59297C5D95}" srcId="{10D2A013-3442-44A6-951E-37287BB18AA3}" destId="{00DB1B63-E6C3-4C78-9827-528ADD4AD34B}" srcOrd="2" destOrd="0" parTransId="{C4A5978C-35C3-4AFB-9A53-DF6744E21576}" sibTransId="{E5B37060-D788-4038-8049-CCAF328974A8}"/>
    <dgm:cxn modelId="{A6BBB488-87A4-9C46-9583-29C35E2EB8C1}" type="presOf" srcId="{A78B5630-F6FD-4661-9E43-7725363211BC}" destId="{7F0E6195-A935-4814-AC97-0C4E049A3785}" srcOrd="0" destOrd="0" presId="urn:microsoft.com/office/officeart/2005/8/layout/cycle6"/>
    <dgm:cxn modelId="{CF52ECD5-4598-A84A-8E7C-E0F5A81B88DB}" type="presOf" srcId="{E3FA0B87-6318-407B-8CB9-998EA4F34CCB}" destId="{EAD4B71D-29AA-4015-A54F-2F994C1D7D5A}" srcOrd="0" destOrd="0" presId="urn:microsoft.com/office/officeart/2005/8/layout/cycle6"/>
    <dgm:cxn modelId="{3C3070E2-3A2B-BC48-81A1-7F85CE1FA899}" type="presOf" srcId="{9FC0481C-8FC0-4A46-BCAF-08D442A13C24}" destId="{F8BD828E-C118-44A1-8B8B-CE93E66BA4A9}" srcOrd="0" destOrd="0" presId="urn:microsoft.com/office/officeart/2005/8/layout/cycle6"/>
    <dgm:cxn modelId="{E575E1EE-DF4F-44C0-8EB5-102B18CD7A7F}" srcId="{10D2A013-3442-44A6-951E-37287BB18AA3}" destId="{E3FA0B87-6318-407B-8CB9-998EA4F34CCB}" srcOrd="4" destOrd="0" parTransId="{F66EC702-1C7B-4A71-9D27-850EF3F067B6}" sibTransId="{C7DBEB60-F06B-4968-B4BE-4701B7F8BB3A}"/>
    <dgm:cxn modelId="{FE0453F8-C5E1-6E4E-A881-115AB95AA376}" type="presOf" srcId="{606D773A-2C41-4F45-9CFE-5E31DC5CE7E7}" destId="{B442D263-9D02-49A1-A9F8-D6B2D7823DD7}" srcOrd="0" destOrd="0" presId="urn:microsoft.com/office/officeart/2005/8/layout/cycle6"/>
    <dgm:cxn modelId="{3FDCCAFA-635C-4EE8-9A5D-7FF730E93AB8}" srcId="{10D2A013-3442-44A6-951E-37287BB18AA3}" destId="{A78B5630-F6FD-4661-9E43-7725363211BC}" srcOrd="1" destOrd="0" parTransId="{C95C1EF0-BA49-4647-8FE0-061006CF7B6E}" sibTransId="{6BC59B9A-68BF-4BCC-BAD8-06D419E850B3}"/>
    <dgm:cxn modelId="{2B0D83EA-98C5-0047-BBAD-72BD9F0E7CA0}" type="presParOf" srcId="{78F7BF12-ADBB-4BA5-B544-A8D29467AFDB}" destId="{F8BD828E-C118-44A1-8B8B-CE93E66BA4A9}" srcOrd="0" destOrd="0" presId="urn:microsoft.com/office/officeart/2005/8/layout/cycle6"/>
    <dgm:cxn modelId="{26B25A1F-A2F1-8840-ADBC-09CD39C4AA72}" type="presParOf" srcId="{78F7BF12-ADBB-4BA5-B544-A8D29467AFDB}" destId="{A20A7930-6C18-4E55-A47E-B0C9DC7B292B}" srcOrd="1" destOrd="0" presId="urn:microsoft.com/office/officeart/2005/8/layout/cycle6"/>
    <dgm:cxn modelId="{01A74DB8-1779-5443-BB7E-E24A816264B2}" type="presParOf" srcId="{78F7BF12-ADBB-4BA5-B544-A8D29467AFDB}" destId="{058F8C12-2966-4327-A971-A030A249203C}" srcOrd="2" destOrd="0" presId="urn:microsoft.com/office/officeart/2005/8/layout/cycle6"/>
    <dgm:cxn modelId="{92D1403E-2E99-874C-B2A7-3996CEC7C010}" type="presParOf" srcId="{78F7BF12-ADBB-4BA5-B544-A8D29467AFDB}" destId="{7F0E6195-A935-4814-AC97-0C4E049A3785}" srcOrd="3" destOrd="0" presId="urn:microsoft.com/office/officeart/2005/8/layout/cycle6"/>
    <dgm:cxn modelId="{89BB181E-52F3-1B47-8621-0E628EE4D8AF}" type="presParOf" srcId="{78F7BF12-ADBB-4BA5-B544-A8D29467AFDB}" destId="{12824C6E-BC70-499C-B064-DB4E326DFF16}" srcOrd="4" destOrd="0" presId="urn:microsoft.com/office/officeart/2005/8/layout/cycle6"/>
    <dgm:cxn modelId="{A936DD8B-B9BB-524B-8B51-A13E1C6C41E5}" type="presParOf" srcId="{78F7BF12-ADBB-4BA5-B544-A8D29467AFDB}" destId="{EA2F8C43-FAD9-4AA0-92DC-FBACA0645A75}" srcOrd="5" destOrd="0" presId="urn:microsoft.com/office/officeart/2005/8/layout/cycle6"/>
    <dgm:cxn modelId="{76689399-A70D-E240-B4E8-5ED17EBE8804}" type="presParOf" srcId="{78F7BF12-ADBB-4BA5-B544-A8D29467AFDB}" destId="{ED6FBEE7-C8EF-4258-8F37-0B7B205CBE43}" srcOrd="6" destOrd="0" presId="urn:microsoft.com/office/officeart/2005/8/layout/cycle6"/>
    <dgm:cxn modelId="{BE5BBBE4-603B-D34B-80BD-04C535F01240}" type="presParOf" srcId="{78F7BF12-ADBB-4BA5-B544-A8D29467AFDB}" destId="{E49086EE-ED24-4BA8-BC93-C68BFFC4C17B}" srcOrd="7" destOrd="0" presId="urn:microsoft.com/office/officeart/2005/8/layout/cycle6"/>
    <dgm:cxn modelId="{02A62BD6-734E-334A-8E16-90FA8B24DC21}" type="presParOf" srcId="{78F7BF12-ADBB-4BA5-B544-A8D29467AFDB}" destId="{92CAA635-25FB-49C4-A736-BF0F99F2E764}" srcOrd="8" destOrd="0" presId="urn:microsoft.com/office/officeart/2005/8/layout/cycle6"/>
    <dgm:cxn modelId="{98ED4F9F-451F-7A43-B6A2-648C87112D94}" type="presParOf" srcId="{78F7BF12-ADBB-4BA5-B544-A8D29467AFDB}" destId="{B442D263-9D02-49A1-A9F8-D6B2D7823DD7}" srcOrd="9" destOrd="0" presId="urn:microsoft.com/office/officeart/2005/8/layout/cycle6"/>
    <dgm:cxn modelId="{C6736270-0582-4844-810E-165BAC6B54FB}" type="presParOf" srcId="{78F7BF12-ADBB-4BA5-B544-A8D29467AFDB}" destId="{E4738069-691B-4A00-AFFE-133555EE0493}" srcOrd="10" destOrd="0" presId="urn:microsoft.com/office/officeart/2005/8/layout/cycle6"/>
    <dgm:cxn modelId="{8BD1B620-BD06-4341-AFA4-C4854B188AAF}" type="presParOf" srcId="{78F7BF12-ADBB-4BA5-B544-A8D29467AFDB}" destId="{E2741E93-E1DD-4B03-91D9-E994839BCBFC}" srcOrd="11" destOrd="0" presId="urn:microsoft.com/office/officeart/2005/8/layout/cycle6"/>
    <dgm:cxn modelId="{9F0E3D69-8158-574A-A005-79E6A4CE39AD}" type="presParOf" srcId="{78F7BF12-ADBB-4BA5-B544-A8D29467AFDB}" destId="{EAD4B71D-29AA-4015-A54F-2F994C1D7D5A}" srcOrd="12" destOrd="0" presId="urn:microsoft.com/office/officeart/2005/8/layout/cycle6"/>
    <dgm:cxn modelId="{0C4628CF-F1B6-5248-84B9-50620FC4C570}" type="presParOf" srcId="{78F7BF12-ADBB-4BA5-B544-A8D29467AFDB}" destId="{4324A8F3-9CCF-4A85-B730-21857132020B}" srcOrd="13" destOrd="0" presId="urn:microsoft.com/office/officeart/2005/8/layout/cycle6"/>
    <dgm:cxn modelId="{6F1C1DF7-58E2-9946-8FFB-662C77337B0F}" type="presParOf" srcId="{78F7BF12-ADBB-4BA5-B544-A8D29467AFDB}" destId="{E16B18E6-5F7F-4BE2-9A4C-91C4E0ABADBE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B010CA-B84E-4C04-B885-79642CB48E3C}" type="doc">
      <dgm:prSet loTypeId="urn:microsoft.com/office/officeart/2005/8/layout/pyramid1" loCatId="pyramid" qsTypeId="urn:microsoft.com/office/officeart/2005/8/quickstyle/simple1" qsCatId="simple" csTypeId="urn:microsoft.com/office/officeart/2005/8/colors/colorful1#1" csCatId="colorful" phldr="1"/>
      <dgm:spPr/>
    </dgm:pt>
    <dgm:pt modelId="{388E0B98-F6E2-4C06-ACC9-EC186909A987}">
      <dgm:prSet phldrT="[Texto]" custT="1"/>
      <dgm:spPr>
        <a:xfrm>
          <a:off x="1514475" y="0"/>
          <a:ext cx="1009650" cy="1009650"/>
        </a:xfrm>
        <a:solidFill>
          <a:schemeClr val="accent1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MX" sz="1200" b="1" dirty="0">
            <a:solidFill>
              <a:schemeClr val="bg1"/>
            </a:solidFill>
            <a:latin typeface="Gill Sans MT"/>
            <a:ea typeface=""/>
            <a:cs typeface=""/>
          </a:endParaRPr>
        </a:p>
      </dgm:t>
    </dgm:pt>
    <dgm:pt modelId="{B38268AA-261F-4C0A-88C9-177417BCA1FD}" type="parTrans" cxnId="{CAD56C56-72E7-4CBE-8B68-2AD4A87F3F19}">
      <dgm:prSet/>
      <dgm:spPr/>
      <dgm:t>
        <a:bodyPr/>
        <a:lstStyle/>
        <a:p>
          <a:endParaRPr lang="es-MX" b="1"/>
        </a:p>
      </dgm:t>
    </dgm:pt>
    <dgm:pt modelId="{F9F6BB2B-2474-4562-BA15-52710FF9D2C0}" type="sibTrans" cxnId="{CAD56C56-72E7-4CBE-8B68-2AD4A87F3F19}">
      <dgm:prSet/>
      <dgm:spPr/>
      <dgm:t>
        <a:bodyPr/>
        <a:lstStyle/>
        <a:p>
          <a:endParaRPr lang="es-MX" b="1"/>
        </a:p>
      </dgm:t>
    </dgm:pt>
    <dgm:pt modelId="{34E644BD-3105-4CFD-A78D-FBC3762A5755}">
      <dgm:prSet phldrT="[Texto]" custT="1"/>
      <dgm:spPr>
        <a:xfrm>
          <a:off x="1009650" y="1009650"/>
          <a:ext cx="2019300" cy="1009650"/>
        </a:xfrm>
        <a:solidFill>
          <a:srgbClr val="9999FF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MX" sz="1200" b="1" dirty="0">
            <a:solidFill>
              <a:schemeClr val="bg1"/>
            </a:solidFill>
            <a:latin typeface="Gill Sans MT"/>
            <a:ea typeface=""/>
            <a:cs typeface=""/>
          </a:endParaRPr>
        </a:p>
      </dgm:t>
    </dgm:pt>
    <dgm:pt modelId="{6D9A66AE-7168-48C7-9D6B-0F2E891CAAE1}" type="parTrans" cxnId="{7C2B0256-5F2D-4603-B7A5-BB4B61E7AAB5}">
      <dgm:prSet/>
      <dgm:spPr/>
      <dgm:t>
        <a:bodyPr/>
        <a:lstStyle/>
        <a:p>
          <a:endParaRPr lang="es-MX" b="1"/>
        </a:p>
      </dgm:t>
    </dgm:pt>
    <dgm:pt modelId="{89FA90F7-5337-4228-9E79-95D2127A4A9E}" type="sibTrans" cxnId="{7C2B0256-5F2D-4603-B7A5-BB4B61E7AAB5}">
      <dgm:prSet/>
      <dgm:spPr/>
      <dgm:t>
        <a:bodyPr/>
        <a:lstStyle/>
        <a:p>
          <a:endParaRPr lang="es-MX" b="1"/>
        </a:p>
      </dgm:t>
    </dgm:pt>
    <dgm:pt modelId="{1C1CF3EF-02CC-43BB-A4CF-96313F0C1E12}">
      <dgm:prSet phldrT="[Texto]"/>
      <dgm:spPr>
        <a:xfrm>
          <a:off x="0" y="3028949"/>
          <a:ext cx="4038600" cy="1009650"/>
        </a:xfrm>
        <a:solidFill>
          <a:srgbClr val="7030A0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b="1" dirty="0">
              <a:solidFill>
                <a:schemeClr val="bg1"/>
              </a:solidFill>
              <a:latin typeface="Gill Sans MT"/>
              <a:ea typeface=""/>
              <a:cs typeface=""/>
            </a:rPr>
            <a:t>Escuela</a:t>
          </a:r>
        </a:p>
      </dgm:t>
    </dgm:pt>
    <dgm:pt modelId="{1112E444-F4AD-46E6-93CE-B1AFEC09FBCA}" type="parTrans" cxnId="{8E05C393-6F98-4113-B18F-E5A5331D3073}">
      <dgm:prSet/>
      <dgm:spPr/>
      <dgm:t>
        <a:bodyPr/>
        <a:lstStyle/>
        <a:p>
          <a:endParaRPr lang="es-MX" b="1"/>
        </a:p>
      </dgm:t>
    </dgm:pt>
    <dgm:pt modelId="{DE4DB952-6F1A-4CBF-B3AE-3B1AAFEAC29A}" type="sibTrans" cxnId="{8E05C393-6F98-4113-B18F-E5A5331D3073}">
      <dgm:prSet/>
      <dgm:spPr/>
      <dgm:t>
        <a:bodyPr/>
        <a:lstStyle/>
        <a:p>
          <a:endParaRPr lang="es-MX" b="1"/>
        </a:p>
      </dgm:t>
    </dgm:pt>
    <dgm:pt modelId="{AB16BDBC-0E8A-4793-9164-82E5B0EF736E}">
      <dgm:prSet phldrT="[Texto]" custT="1"/>
      <dgm:spPr>
        <a:xfrm>
          <a:off x="504825" y="2019300"/>
          <a:ext cx="3028950" cy="1009650"/>
        </a:xfrm>
        <a:solidFill>
          <a:srgbClr val="00B0F0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MX" sz="2800" b="1" dirty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gm:t>
    </dgm:pt>
    <dgm:pt modelId="{4AC25B75-B960-446A-A0F5-1AE294373DE5}" type="parTrans" cxnId="{1ADD7B2C-2371-4903-9BC7-65114C2B8BDF}">
      <dgm:prSet/>
      <dgm:spPr/>
      <dgm:t>
        <a:bodyPr/>
        <a:lstStyle/>
        <a:p>
          <a:endParaRPr lang="es-MX" b="1"/>
        </a:p>
      </dgm:t>
    </dgm:pt>
    <dgm:pt modelId="{5EE3D766-F887-4BCC-BBAD-9C2FB15FDE76}" type="sibTrans" cxnId="{1ADD7B2C-2371-4903-9BC7-65114C2B8BDF}">
      <dgm:prSet/>
      <dgm:spPr/>
      <dgm:t>
        <a:bodyPr/>
        <a:lstStyle/>
        <a:p>
          <a:endParaRPr lang="es-MX" b="1"/>
        </a:p>
      </dgm:t>
    </dgm:pt>
    <dgm:pt modelId="{860085A9-9236-464F-B61B-246EA99619A8}" type="pres">
      <dgm:prSet presAssocID="{13B010CA-B84E-4C04-B885-79642CB48E3C}" presName="Name0" presStyleCnt="0">
        <dgm:presLayoutVars>
          <dgm:dir/>
          <dgm:animLvl val="lvl"/>
          <dgm:resizeHandles val="exact"/>
        </dgm:presLayoutVars>
      </dgm:prSet>
      <dgm:spPr/>
    </dgm:pt>
    <dgm:pt modelId="{04AE317A-8583-4E60-8EC0-CC4A74FB59C4}" type="pres">
      <dgm:prSet presAssocID="{388E0B98-F6E2-4C06-ACC9-EC186909A987}" presName="Name8" presStyleCnt="0"/>
      <dgm:spPr/>
    </dgm:pt>
    <dgm:pt modelId="{BC1CE356-FC17-4E97-B94E-B0FFE43B9AF6}" type="pres">
      <dgm:prSet presAssocID="{388E0B98-F6E2-4C06-ACC9-EC186909A987}" presName="level" presStyleLbl="node1" presStyleIdx="0" presStyleCnt="4">
        <dgm:presLayoutVars>
          <dgm:chMax val="1"/>
          <dgm:bulletEnabled val="1"/>
        </dgm:presLayoutVars>
      </dgm:prSet>
      <dgm:spPr>
        <a:prstGeom prst="trapezoid">
          <a:avLst>
            <a:gd name="adj" fmla="val 50000"/>
          </a:avLst>
        </a:prstGeom>
      </dgm:spPr>
    </dgm:pt>
    <dgm:pt modelId="{42F5B3A1-D7D6-4EAA-9EDA-84F3D9FF9995}" type="pres">
      <dgm:prSet presAssocID="{388E0B98-F6E2-4C06-ACC9-EC186909A9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F1FD1CC-82C9-4231-85EF-53168E9F6AFE}" type="pres">
      <dgm:prSet presAssocID="{34E644BD-3105-4CFD-A78D-FBC3762A5755}" presName="Name8" presStyleCnt="0"/>
      <dgm:spPr/>
    </dgm:pt>
    <dgm:pt modelId="{E6D4037E-9718-43CF-BC36-1872B5966848}" type="pres">
      <dgm:prSet presAssocID="{34E644BD-3105-4CFD-A78D-FBC3762A5755}" presName="level" presStyleLbl="node1" presStyleIdx="1" presStyleCnt="4" custScaleX="101328">
        <dgm:presLayoutVars>
          <dgm:chMax val="1"/>
          <dgm:bulletEnabled val="1"/>
        </dgm:presLayoutVars>
      </dgm:prSet>
      <dgm:spPr>
        <a:prstGeom prst="trapezoid">
          <a:avLst>
            <a:gd name="adj" fmla="val 50000"/>
          </a:avLst>
        </a:prstGeom>
      </dgm:spPr>
    </dgm:pt>
    <dgm:pt modelId="{611C2C29-7580-4221-8970-EF34BADA82FB}" type="pres">
      <dgm:prSet presAssocID="{34E644BD-3105-4CFD-A78D-FBC3762A575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BDEBD8A-FE16-4055-8D9D-100085284A61}" type="pres">
      <dgm:prSet presAssocID="{AB16BDBC-0E8A-4793-9164-82E5B0EF736E}" presName="Name8" presStyleCnt="0"/>
      <dgm:spPr/>
    </dgm:pt>
    <dgm:pt modelId="{1740C4AA-8898-4C07-9D1F-6743D99F9105}" type="pres">
      <dgm:prSet presAssocID="{AB16BDBC-0E8A-4793-9164-82E5B0EF736E}" presName="level" presStyleLbl="node1" presStyleIdx="2" presStyleCnt="4">
        <dgm:presLayoutVars>
          <dgm:chMax val="1"/>
          <dgm:bulletEnabled val="1"/>
        </dgm:presLayoutVars>
      </dgm:prSet>
      <dgm:spPr>
        <a:prstGeom prst="trapezoid">
          <a:avLst>
            <a:gd name="adj" fmla="val 50000"/>
          </a:avLst>
        </a:prstGeom>
      </dgm:spPr>
    </dgm:pt>
    <dgm:pt modelId="{8D120CC4-5C6D-4D91-8785-19CE6F9D2642}" type="pres">
      <dgm:prSet presAssocID="{AB16BDBC-0E8A-4793-9164-82E5B0EF736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C275E70-A87A-467F-9194-B56E426EB726}" type="pres">
      <dgm:prSet presAssocID="{1C1CF3EF-02CC-43BB-A4CF-96313F0C1E12}" presName="Name8" presStyleCnt="0"/>
      <dgm:spPr/>
    </dgm:pt>
    <dgm:pt modelId="{853543A8-17B2-4F8E-9A60-CC4DFEE37D79}" type="pres">
      <dgm:prSet presAssocID="{1C1CF3EF-02CC-43BB-A4CF-96313F0C1E12}" presName="level" presStyleLbl="node1" presStyleIdx="3" presStyleCnt="4">
        <dgm:presLayoutVars>
          <dgm:chMax val="1"/>
          <dgm:bulletEnabled val="1"/>
        </dgm:presLayoutVars>
      </dgm:prSet>
      <dgm:spPr>
        <a:prstGeom prst="trapezoid">
          <a:avLst>
            <a:gd name="adj" fmla="val 50000"/>
          </a:avLst>
        </a:prstGeom>
      </dgm:spPr>
    </dgm:pt>
    <dgm:pt modelId="{3A1F7FE5-1BF7-4D03-92D5-B1C37B2A0533}" type="pres">
      <dgm:prSet presAssocID="{1C1CF3EF-02CC-43BB-A4CF-96313F0C1E1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F201000-6348-9A49-9D5E-92D1474A5574}" type="presOf" srcId="{1C1CF3EF-02CC-43BB-A4CF-96313F0C1E12}" destId="{3A1F7FE5-1BF7-4D03-92D5-B1C37B2A0533}" srcOrd="1" destOrd="0" presId="urn:microsoft.com/office/officeart/2005/8/layout/pyramid1"/>
    <dgm:cxn modelId="{F9ED170F-D0A3-7A4E-BF5A-ED4558B14630}" type="presOf" srcId="{1C1CF3EF-02CC-43BB-A4CF-96313F0C1E12}" destId="{853543A8-17B2-4F8E-9A60-CC4DFEE37D79}" srcOrd="0" destOrd="0" presId="urn:microsoft.com/office/officeart/2005/8/layout/pyramid1"/>
    <dgm:cxn modelId="{1ADD7B2C-2371-4903-9BC7-65114C2B8BDF}" srcId="{13B010CA-B84E-4C04-B885-79642CB48E3C}" destId="{AB16BDBC-0E8A-4793-9164-82E5B0EF736E}" srcOrd="2" destOrd="0" parTransId="{4AC25B75-B960-446A-A0F5-1AE294373DE5}" sibTransId="{5EE3D766-F887-4BCC-BBAD-9C2FB15FDE76}"/>
    <dgm:cxn modelId="{68D5336B-8D26-9542-A4A7-C47B45A83AB0}" type="presOf" srcId="{AB16BDBC-0E8A-4793-9164-82E5B0EF736E}" destId="{1740C4AA-8898-4C07-9D1F-6743D99F9105}" srcOrd="0" destOrd="0" presId="urn:microsoft.com/office/officeart/2005/8/layout/pyramid1"/>
    <dgm:cxn modelId="{A9467754-3F4F-BC43-AE2D-3B9C1B41DA68}" type="presOf" srcId="{34E644BD-3105-4CFD-A78D-FBC3762A5755}" destId="{611C2C29-7580-4221-8970-EF34BADA82FB}" srcOrd="1" destOrd="0" presId="urn:microsoft.com/office/officeart/2005/8/layout/pyramid1"/>
    <dgm:cxn modelId="{7C2B0256-5F2D-4603-B7A5-BB4B61E7AAB5}" srcId="{13B010CA-B84E-4C04-B885-79642CB48E3C}" destId="{34E644BD-3105-4CFD-A78D-FBC3762A5755}" srcOrd="1" destOrd="0" parTransId="{6D9A66AE-7168-48C7-9D6B-0F2E891CAAE1}" sibTransId="{89FA90F7-5337-4228-9E79-95D2127A4A9E}"/>
    <dgm:cxn modelId="{CAD56C56-72E7-4CBE-8B68-2AD4A87F3F19}" srcId="{13B010CA-B84E-4C04-B885-79642CB48E3C}" destId="{388E0B98-F6E2-4C06-ACC9-EC186909A987}" srcOrd="0" destOrd="0" parTransId="{B38268AA-261F-4C0A-88C9-177417BCA1FD}" sibTransId="{F9F6BB2B-2474-4562-BA15-52710FF9D2C0}"/>
    <dgm:cxn modelId="{4F9B9D7D-BFEB-A64F-998F-C850D10DB350}" type="presOf" srcId="{AB16BDBC-0E8A-4793-9164-82E5B0EF736E}" destId="{8D120CC4-5C6D-4D91-8785-19CE6F9D2642}" srcOrd="1" destOrd="0" presId="urn:microsoft.com/office/officeart/2005/8/layout/pyramid1"/>
    <dgm:cxn modelId="{8E05C393-6F98-4113-B18F-E5A5331D3073}" srcId="{13B010CA-B84E-4C04-B885-79642CB48E3C}" destId="{1C1CF3EF-02CC-43BB-A4CF-96313F0C1E12}" srcOrd="3" destOrd="0" parTransId="{1112E444-F4AD-46E6-93CE-B1AFEC09FBCA}" sibTransId="{DE4DB952-6F1A-4CBF-B3AE-3B1AAFEAC29A}"/>
    <dgm:cxn modelId="{7D7D5FC1-054B-E94D-A664-80385B902933}" type="presOf" srcId="{34E644BD-3105-4CFD-A78D-FBC3762A5755}" destId="{E6D4037E-9718-43CF-BC36-1872B5966848}" srcOrd="0" destOrd="0" presId="urn:microsoft.com/office/officeart/2005/8/layout/pyramid1"/>
    <dgm:cxn modelId="{5A3F40CC-6F7A-554F-AB4F-9354A0C4A2B2}" type="presOf" srcId="{388E0B98-F6E2-4C06-ACC9-EC186909A987}" destId="{42F5B3A1-D7D6-4EAA-9EDA-84F3D9FF9995}" srcOrd="1" destOrd="0" presId="urn:microsoft.com/office/officeart/2005/8/layout/pyramid1"/>
    <dgm:cxn modelId="{13AF2BDA-1DFB-4840-B0B0-BD40B542B46B}" type="presOf" srcId="{388E0B98-F6E2-4C06-ACC9-EC186909A987}" destId="{BC1CE356-FC17-4E97-B94E-B0FFE43B9AF6}" srcOrd="0" destOrd="0" presId="urn:microsoft.com/office/officeart/2005/8/layout/pyramid1"/>
    <dgm:cxn modelId="{1D8CE4F8-406C-7246-BD84-F501B6464EBE}" type="presOf" srcId="{13B010CA-B84E-4C04-B885-79642CB48E3C}" destId="{860085A9-9236-464F-B61B-246EA99619A8}" srcOrd="0" destOrd="0" presId="urn:microsoft.com/office/officeart/2005/8/layout/pyramid1"/>
    <dgm:cxn modelId="{07BA270D-93B4-334C-B4ED-0115CD896BCF}" type="presParOf" srcId="{860085A9-9236-464F-B61B-246EA99619A8}" destId="{04AE317A-8583-4E60-8EC0-CC4A74FB59C4}" srcOrd="0" destOrd="0" presId="urn:microsoft.com/office/officeart/2005/8/layout/pyramid1"/>
    <dgm:cxn modelId="{BC34F1CB-679D-B340-9508-EBCC4D0EBB2C}" type="presParOf" srcId="{04AE317A-8583-4E60-8EC0-CC4A74FB59C4}" destId="{BC1CE356-FC17-4E97-B94E-B0FFE43B9AF6}" srcOrd="0" destOrd="0" presId="urn:microsoft.com/office/officeart/2005/8/layout/pyramid1"/>
    <dgm:cxn modelId="{A1D7B824-E13B-E343-8CD4-4EFE6DEEB40A}" type="presParOf" srcId="{04AE317A-8583-4E60-8EC0-CC4A74FB59C4}" destId="{42F5B3A1-D7D6-4EAA-9EDA-84F3D9FF9995}" srcOrd="1" destOrd="0" presId="urn:microsoft.com/office/officeart/2005/8/layout/pyramid1"/>
    <dgm:cxn modelId="{6D6C2F02-0CF5-914B-A950-4A00D32E41C7}" type="presParOf" srcId="{860085A9-9236-464F-B61B-246EA99619A8}" destId="{0F1FD1CC-82C9-4231-85EF-53168E9F6AFE}" srcOrd="1" destOrd="0" presId="urn:microsoft.com/office/officeart/2005/8/layout/pyramid1"/>
    <dgm:cxn modelId="{5AB0B99B-AD5B-1447-82F2-9D43D9E82665}" type="presParOf" srcId="{0F1FD1CC-82C9-4231-85EF-53168E9F6AFE}" destId="{E6D4037E-9718-43CF-BC36-1872B5966848}" srcOrd="0" destOrd="0" presId="urn:microsoft.com/office/officeart/2005/8/layout/pyramid1"/>
    <dgm:cxn modelId="{20111E60-EA66-754F-A949-3A74932DBA23}" type="presParOf" srcId="{0F1FD1CC-82C9-4231-85EF-53168E9F6AFE}" destId="{611C2C29-7580-4221-8970-EF34BADA82FB}" srcOrd="1" destOrd="0" presId="urn:microsoft.com/office/officeart/2005/8/layout/pyramid1"/>
    <dgm:cxn modelId="{58BA772A-53F9-6749-AB16-3B2A410165D1}" type="presParOf" srcId="{860085A9-9236-464F-B61B-246EA99619A8}" destId="{FBDEBD8A-FE16-4055-8D9D-100085284A61}" srcOrd="2" destOrd="0" presId="urn:microsoft.com/office/officeart/2005/8/layout/pyramid1"/>
    <dgm:cxn modelId="{E27FB41B-906D-164D-8779-D336AB67405C}" type="presParOf" srcId="{FBDEBD8A-FE16-4055-8D9D-100085284A61}" destId="{1740C4AA-8898-4C07-9D1F-6743D99F9105}" srcOrd="0" destOrd="0" presId="urn:microsoft.com/office/officeart/2005/8/layout/pyramid1"/>
    <dgm:cxn modelId="{C2E46F05-3F0D-3D48-AD68-EA595ECE4A40}" type="presParOf" srcId="{FBDEBD8A-FE16-4055-8D9D-100085284A61}" destId="{8D120CC4-5C6D-4D91-8785-19CE6F9D2642}" srcOrd="1" destOrd="0" presId="urn:microsoft.com/office/officeart/2005/8/layout/pyramid1"/>
    <dgm:cxn modelId="{6DD04B63-F263-1C47-9352-7D222A9E1F3D}" type="presParOf" srcId="{860085A9-9236-464F-B61B-246EA99619A8}" destId="{9C275E70-A87A-467F-9194-B56E426EB726}" srcOrd="3" destOrd="0" presId="urn:microsoft.com/office/officeart/2005/8/layout/pyramid1"/>
    <dgm:cxn modelId="{2B87961B-7DAA-DB43-B973-27EE72F35203}" type="presParOf" srcId="{9C275E70-A87A-467F-9194-B56E426EB726}" destId="{853543A8-17B2-4F8E-9A60-CC4DFEE37D79}" srcOrd="0" destOrd="0" presId="urn:microsoft.com/office/officeart/2005/8/layout/pyramid1"/>
    <dgm:cxn modelId="{BB65CBEC-CB5E-3E4A-8FC6-7012E32B5F6C}" type="presParOf" srcId="{9C275E70-A87A-467F-9194-B56E426EB726}" destId="{3A1F7FE5-1BF7-4D03-92D5-B1C37B2A053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221DE0-6192-479B-B8E1-E17C3C8B59FA}" type="doc">
      <dgm:prSet loTypeId="urn:microsoft.com/office/officeart/2005/8/layout/pyramid3" loCatId="pyramid" qsTypeId="urn:microsoft.com/office/officeart/2005/8/quickstyle/simple1" qsCatId="simple" csTypeId="urn:microsoft.com/office/officeart/2005/8/colors/colorful1#2" csCatId="colorful" phldr="1"/>
      <dgm:spPr/>
    </dgm:pt>
    <dgm:pt modelId="{FEC68183-D3C8-4E21-9671-91EA7AFBE4B4}">
      <dgm:prSet phldrT="[Texto]"/>
      <dgm:spPr>
        <a:xfrm rot="10800000">
          <a:off x="0" y="0"/>
          <a:ext cx="4038600" cy="1009650"/>
        </a:xfrm>
        <a:solidFill>
          <a:srgbClr val="7030A0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b="1" dirty="0">
              <a:solidFill>
                <a:schemeClr val="bg1"/>
              </a:solidFill>
              <a:latin typeface="Gill Sans MT"/>
              <a:ea typeface=""/>
              <a:cs typeface=""/>
            </a:rPr>
            <a:t>Escuela</a:t>
          </a:r>
        </a:p>
      </dgm:t>
    </dgm:pt>
    <dgm:pt modelId="{05456D98-D957-4A4E-87FD-EB81AC873D59}" type="parTrans" cxnId="{43E657AE-0A89-4738-9091-BEF7E2D2105A}">
      <dgm:prSet/>
      <dgm:spPr/>
      <dgm:t>
        <a:bodyPr/>
        <a:lstStyle/>
        <a:p>
          <a:endParaRPr lang="es-MX" b="1"/>
        </a:p>
      </dgm:t>
    </dgm:pt>
    <dgm:pt modelId="{A9848882-1140-4C1D-9F53-E8369F318C34}" type="sibTrans" cxnId="{43E657AE-0A89-4738-9091-BEF7E2D2105A}">
      <dgm:prSet/>
      <dgm:spPr/>
      <dgm:t>
        <a:bodyPr/>
        <a:lstStyle/>
        <a:p>
          <a:endParaRPr lang="es-MX" b="1"/>
        </a:p>
      </dgm:t>
    </dgm:pt>
    <dgm:pt modelId="{AC9B2F07-52FC-4E36-9B3C-941F70E2EE4A}">
      <dgm:prSet phldrT="[Texto]"/>
      <dgm:spPr>
        <a:xfrm rot="10800000">
          <a:off x="504825" y="1009649"/>
          <a:ext cx="3028950" cy="1009650"/>
        </a:xfrm>
        <a:solidFill>
          <a:srgbClr val="00B0F0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MX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"/>
            <a:cs typeface=""/>
          </a:endParaRPr>
        </a:p>
      </dgm:t>
    </dgm:pt>
    <dgm:pt modelId="{C1998964-0839-46EC-8A5E-E5E19C61245E}" type="parTrans" cxnId="{373703D4-EF0F-45BE-9C1D-C5837F3104F8}">
      <dgm:prSet/>
      <dgm:spPr/>
      <dgm:t>
        <a:bodyPr/>
        <a:lstStyle/>
        <a:p>
          <a:endParaRPr lang="es-MX" b="1"/>
        </a:p>
      </dgm:t>
    </dgm:pt>
    <dgm:pt modelId="{46485325-F6F5-42CD-B9C3-9EB3D638AF0F}" type="sibTrans" cxnId="{373703D4-EF0F-45BE-9C1D-C5837F3104F8}">
      <dgm:prSet/>
      <dgm:spPr/>
      <dgm:t>
        <a:bodyPr/>
        <a:lstStyle/>
        <a:p>
          <a:endParaRPr lang="es-MX" b="1"/>
        </a:p>
      </dgm:t>
    </dgm:pt>
    <dgm:pt modelId="{1C5FA88E-946B-4C77-BCB8-BE7CD9C11623}">
      <dgm:prSet phldrT="[Texto]"/>
      <dgm:spPr>
        <a:xfrm rot="10800000">
          <a:off x="1009650" y="2019300"/>
          <a:ext cx="2019300" cy="1009650"/>
        </a:xfrm>
        <a:solidFill>
          <a:srgbClr val="9999FF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MX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"/>
            <a:cs typeface=""/>
          </a:endParaRPr>
        </a:p>
      </dgm:t>
    </dgm:pt>
    <dgm:pt modelId="{61B5F78B-57B4-4409-B5FF-0065B1C9A87F}" type="parTrans" cxnId="{8EC652F1-8A16-432B-BF05-D755079B3075}">
      <dgm:prSet/>
      <dgm:spPr/>
      <dgm:t>
        <a:bodyPr/>
        <a:lstStyle/>
        <a:p>
          <a:endParaRPr lang="es-MX" b="1"/>
        </a:p>
      </dgm:t>
    </dgm:pt>
    <dgm:pt modelId="{C7DF0453-9541-41F8-B620-34B00F1B553E}" type="sibTrans" cxnId="{8EC652F1-8A16-432B-BF05-D755079B3075}">
      <dgm:prSet/>
      <dgm:spPr/>
      <dgm:t>
        <a:bodyPr/>
        <a:lstStyle/>
        <a:p>
          <a:endParaRPr lang="es-MX" b="1"/>
        </a:p>
      </dgm:t>
    </dgm:pt>
    <dgm:pt modelId="{29273F3F-1AFE-4715-AA23-49F567782710}">
      <dgm:prSet phldrT="[Texto]"/>
      <dgm:spPr>
        <a:xfrm rot="10800000">
          <a:off x="1514475" y="3028949"/>
          <a:ext cx="1009650" cy="1009650"/>
        </a:xfrm>
        <a:solidFill>
          <a:schemeClr val="accent1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MX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"/>
            <a:cs typeface=""/>
          </a:endParaRPr>
        </a:p>
      </dgm:t>
    </dgm:pt>
    <dgm:pt modelId="{20714B45-1697-41C8-8B72-20DF67B6D34F}" type="parTrans" cxnId="{3C378184-1493-437D-93B2-8EAEF31F9975}">
      <dgm:prSet/>
      <dgm:spPr/>
      <dgm:t>
        <a:bodyPr/>
        <a:lstStyle/>
        <a:p>
          <a:endParaRPr lang="es-MX" b="1"/>
        </a:p>
      </dgm:t>
    </dgm:pt>
    <dgm:pt modelId="{0DF951BF-43DB-4974-9F48-AE73B9274883}" type="sibTrans" cxnId="{3C378184-1493-437D-93B2-8EAEF31F9975}">
      <dgm:prSet/>
      <dgm:spPr/>
      <dgm:t>
        <a:bodyPr/>
        <a:lstStyle/>
        <a:p>
          <a:endParaRPr lang="es-MX" b="1"/>
        </a:p>
      </dgm:t>
    </dgm:pt>
    <dgm:pt modelId="{09798076-BA75-4929-98E4-DF25633D1EE3}" type="pres">
      <dgm:prSet presAssocID="{E4221DE0-6192-479B-B8E1-E17C3C8B59FA}" presName="Name0" presStyleCnt="0">
        <dgm:presLayoutVars>
          <dgm:dir/>
          <dgm:animLvl val="lvl"/>
          <dgm:resizeHandles val="exact"/>
        </dgm:presLayoutVars>
      </dgm:prSet>
      <dgm:spPr/>
    </dgm:pt>
    <dgm:pt modelId="{F8EE2EB5-5CCC-45B0-AB6D-BB6353039B6D}" type="pres">
      <dgm:prSet presAssocID="{FEC68183-D3C8-4E21-9671-91EA7AFBE4B4}" presName="Name8" presStyleCnt="0"/>
      <dgm:spPr/>
    </dgm:pt>
    <dgm:pt modelId="{D69DAB2C-F428-4581-9BDA-CD193ED333D1}" type="pres">
      <dgm:prSet presAssocID="{FEC68183-D3C8-4E21-9671-91EA7AFBE4B4}" presName="level" presStyleLbl="node1" presStyleIdx="0" presStyleCnt="4">
        <dgm:presLayoutVars>
          <dgm:chMax val="1"/>
          <dgm:bulletEnabled val="1"/>
        </dgm:presLayoutVars>
      </dgm:prSet>
      <dgm:spPr>
        <a:prstGeom prst="trapezoid">
          <a:avLst>
            <a:gd name="adj" fmla="val 50000"/>
          </a:avLst>
        </a:prstGeom>
      </dgm:spPr>
    </dgm:pt>
    <dgm:pt modelId="{1D9B1A02-A559-4066-967F-BB46E228FD05}" type="pres">
      <dgm:prSet presAssocID="{FEC68183-D3C8-4E21-9671-91EA7AFBE4B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A438B41-D246-40F9-B947-343DB4DAEBA8}" type="pres">
      <dgm:prSet presAssocID="{AC9B2F07-52FC-4E36-9B3C-941F70E2EE4A}" presName="Name8" presStyleCnt="0"/>
      <dgm:spPr/>
    </dgm:pt>
    <dgm:pt modelId="{A84922DE-8ECF-4B6C-807D-C627459A1983}" type="pres">
      <dgm:prSet presAssocID="{AC9B2F07-52FC-4E36-9B3C-941F70E2EE4A}" presName="level" presStyleLbl="node1" presStyleIdx="1" presStyleCnt="4">
        <dgm:presLayoutVars>
          <dgm:chMax val="1"/>
          <dgm:bulletEnabled val="1"/>
        </dgm:presLayoutVars>
      </dgm:prSet>
      <dgm:spPr>
        <a:prstGeom prst="trapezoid">
          <a:avLst>
            <a:gd name="adj" fmla="val 50000"/>
          </a:avLst>
        </a:prstGeom>
      </dgm:spPr>
    </dgm:pt>
    <dgm:pt modelId="{CC4ECF04-3540-4BA5-AA92-F217040F35A1}" type="pres">
      <dgm:prSet presAssocID="{AC9B2F07-52FC-4E36-9B3C-941F70E2EE4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4669C31-9467-4D16-BF35-DCA43D6E4CAA}" type="pres">
      <dgm:prSet presAssocID="{1C5FA88E-946B-4C77-BCB8-BE7CD9C11623}" presName="Name8" presStyleCnt="0"/>
      <dgm:spPr/>
    </dgm:pt>
    <dgm:pt modelId="{5D7A1961-DB11-46CE-8A80-23EE68FDD857}" type="pres">
      <dgm:prSet presAssocID="{1C5FA88E-946B-4C77-BCB8-BE7CD9C11623}" presName="level" presStyleLbl="node1" presStyleIdx="2" presStyleCnt="4">
        <dgm:presLayoutVars>
          <dgm:chMax val="1"/>
          <dgm:bulletEnabled val="1"/>
        </dgm:presLayoutVars>
      </dgm:prSet>
      <dgm:spPr>
        <a:prstGeom prst="trapezoid">
          <a:avLst>
            <a:gd name="adj" fmla="val 50000"/>
          </a:avLst>
        </a:prstGeom>
      </dgm:spPr>
    </dgm:pt>
    <dgm:pt modelId="{5F26777D-C443-45FD-A841-6CB2E9BE1D9F}" type="pres">
      <dgm:prSet presAssocID="{1C5FA88E-946B-4C77-BCB8-BE7CD9C1162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185F328-92D9-4FFE-BD81-3E538A88DB23}" type="pres">
      <dgm:prSet presAssocID="{29273F3F-1AFE-4715-AA23-49F567782710}" presName="Name8" presStyleCnt="0"/>
      <dgm:spPr/>
    </dgm:pt>
    <dgm:pt modelId="{F0D57F2B-743A-4E62-8709-3335403C62B9}" type="pres">
      <dgm:prSet presAssocID="{29273F3F-1AFE-4715-AA23-49F567782710}" presName="level" presStyleLbl="node1" presStyleIdx="3" presStyleCnt="4">
        <dgm:presLayoutVars>
          <dgm:chMax val="1"/>
          <dgm:bulletEnabled val="1"/>
        </dgm:presLayoutVars>
      </dgm:prSet>
      <dgm:spPr>
        <a:prstGeom prst="trapezoid">
          <a:avLst>
            <a:gd name="adj" fmla="val 50000"/>
          </a:avLst>
        </a:prstGeom>
      </dgm:spPr>
    </dgm:pt>
    <dgm:pt modelId="{FACA597A-F82B-4D7E-AD7D-64945BBF07E7}" type="pres">
      <dgm:prSet presAssocID="{29273F3F-1AFE-4715-AA23-49F56778271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D3B9146-698F-9C4D-AC8C-5E0DFC038694}" type="presOf" srcId="{29273F3F-1AFE-4715-AA23-49F567782710}" destId="{F0D57F2B-743A-4E62-8709-3335403C62B9}" srcOrd="0" destOrd="0" presId="urn:microsoft.com/office/officeart/2005/8/layout/pyramid3"/>
    <dgm:cxn modelId="{3C378184-1493-437D-93B2-8EAEF31F9975}" srcId="{E4221DE0-6192-479B-B8E1-E17C3C8B59FA}" destId="{29273F3F-1AFE-4715-AA23-49F567782710}" srcOrd="3" destOrd="0" parTransId="{20714B45-1697-41C8-8B72-20DF67B6D34F}" sibTransId="{0DF951BF-43DB-4974-9F48-AE73B9274883}"/>
    <dgm:cxn modelId="{34762E98-1EDF-8044-97EC-33B7614FE0BA}" type="presOf" srcId="{1C5FA88E-946B-4C77-BCB8-BE7CD9C11623}" destId="{5F26777D-C443-45FD-A841-6CB2E9BE1D9F}" srcOrd="1" destOrd="0" presId="urn:microsoft.com/office/officeart/2005/8/layout/pyramid3"/>
    <dgm:cxn modelId="{89DFCD9C-65C0-7A4C-BB8E-2D84F9DBE980}" type="presOf" srcId="{AC9B2F07-52FC-4E36-9B3C-941F70E2EE4A}" destId="{CC4ECF04-3540-4BA5-AA92-F217040F35A1}" srcOrd="1" destOrd="0" presId="urn:microsoft.com/office/officeart/2005/8/layout/pyramid3"/>
    <dgm:cxn modelId="{2DB049AD-2804-484F-877D-228A1175EB60}" type="presOf" srcId="{FEC68183-D3C8-4E21-9671-91EA7AFBE4B4}" destId="{D69DAB2C-F428-4581-9BDA-CD193ED333D1}" srcOrd="0" destOrd="0" presId="urn:microsoft.com/office/officeart/2005/8/layout/pyramid3"/>
    <dgm:cxn modelId="{43E657AE-0A89-4738-9091-BEF7E2D2105A}" srcId="{E4221DE0-6192-479B-B8E1-E17C3C8B59FA}" destId="{FEC68183-D3C8-4E21-9671-91EA7AFBE4B4}" srcOrd="0" destOrd="0" parTransId="{05456D98-D957-4A4E-87FD-EB81AC873D59}" sibTransId="{A9848882-1140-4C1D-9F53-E8369F318C34}"/>
    <dgm:cxn modelId="{397487AE-99F7-314E-9723-16B763665FEB}" type="presOf" srcId="{AC9B2F07-52FC-4E36-9B3C-941F70E2EE4A}" destId="{A84922DE-8ECF-4B6C-807D-C627459A1983}" srcOrd="0" destOrd="0" presId="urn:microsoft.com/office/officeart/2005/8/layout/pyramid3"/>
    <dgm:cxn modelId="{8D4E33B7-A36B-BE48-969E-DCCE85262DCB}" type="presOf" srcId="{E4221DE0-6192-479B-B8E1-E17C3C8B59FA}" destId="{09798076-BA75-4929-98E4-DF25633D1EE3}" srcOrd="0" destOrd="0" presId="urn:microsoft.com/office/officeart/2005/8/layout/pyramid3"/>
    <dgm:cxn modelId="{C3C046CD-B7A5-104F-AC25-C5F83BB0242D}" type="presOf" srcId="{29273F3F-1AFE-4715-AA23-49F567782710}" destId="{FACA597A-F82B-4D7E-AD7D-64945BBF07E7}" srcOrd="1" destOrd="0" presId="urn:microsoft.com/office/officeart/2005/8/layout/pyramid3"/>
    <dgm:cxn modelId="{373703D4-EF0F-45BE-9C1D-C5837F3104F8}" srcId="{E4221DE0-6192-479B-B8E1-E17C3C8B59FA}" destId="{AC9B2F07-52FC-4E36-9B3C-941F70E2EE4A}" srcOrd="1" destOrd="0" parTransId="{C1998964-0839-46EC-8A5E-E5E19C61245E}" sibTransId="{46485325-F6F5-42CD-B9C3-9EB3D638AF0F}"/>
    <dgm:cxn modelId="{A80F90DB-48A9-424C-959C-C23E6EE5C825}" type="presOf" srcId="{FEC68183-D3C8-4E21-9671-91EA7AFBE4B4}" destId="{1D9B1A02-A559-4066-967F-BB46E228FD05}" srcOrd="1" destOrd="0" presId="urn:microsoft.com/office/officeart/2005/8/layout/pyramid3"/>
    <dgm:cxn modelId="{8EC652F1-8A16-432B-BF05-D755079B3075}" srcId="{E4221DE0-6192-479B-B8E1-E17C3C8B59FA}" destId="{1C5FA88E-946B-4C77-BCB8-BE7CD9C11623}" srcOrd="2" destOrd="0" parTransId="{61B5F78B-57B4-4409-B5FF-0065B1C9A87F}" sibTransId="{C7DF0453-9541-41F8-B620-34B00F1B553E}"/>
    <dgm:cxn modelId="{76511DF2-6126-434F-8A04-2CE0A28819A8}" type="presOf" srcId="{1C5FA88E-946B-4C77-BCB8-BE7CD9C11623}" destId="{5D7A1961-DB11-46CE-8A80-23EE68FDD857}" srcOrd="0" destOrd="0" presId="urn:microsoft.com/office/officeart/2005/8/layout/pyramid3"/>
    <dgm:cxn modelId="{1CC68E51-D75F-4240-B2B4-C4F801117808}" type="presParOf" srcId="{09798076-BA75-4929-98E4-DF25633D1EE3}" destId="{F8EE2EB5-5CCC-45B0-AB6D-BB6353039B6D}" srcOrd="0" destOrd="0" presId="urn:microsoft.com/office/officeart/2005/8/layout/pyramid3"/>
    <dgm:cxn modelId="{693C449E-99A3-E742-ADCA-44BED5522291}" type="presParOf" srcId="{F8EE2EB5-5CCC-45B0-AB6D-BB6353039B6D}" destId="{D69DAB2C-F428-4581-9BDA-CD193ED333D1}" srcOrd="0" destOrd="0" presId="urn:microsoft.com/office/officeart/2005/8/layout/pyramid3"/>
    <dgm:cxn modelId="{19036A13-A408-3B4F-B51E-CB5F1974DEB2}" type="presParOf" srcId="{F8EE2EB5-5CCC-45B0-AB6D-BB6353039B6D}" destId="{1D9B1A02-A559-4066-967F-BB46E228FD05}" srcOrd="1" destOrd="0" presId="urn:microsoft.com/office/officeart/2005/8/layout/pyramid3"/>
    <dgm:cxn modelId="{1533EF38-9ED6-1B48-B1DB-96433D8463AE}" type="presParOf" srcId="{09798076-BA75-4929-98E4-DF25633D1EE3}" destId="{CA438B41-D246-40F9-B947-343DB4DAEBA8}" srcOrd="1" destOrd="0" presId="urn:microsoft.com/office/officeart/2005/8/layout/pyramid3"/>
    <dgm:cxn modelId="{06940700-0BC4-FB44-85AB-42248C1432E8}" type="presParOf" srcId="{CA438B41-D246-40F9-B947-343DB4DAEBA8}" destId="{A84922DE-8ECF-4B6C-807D-C627459A1983}" srcOrd="0" destOrd="0" presId="urn:microsoft.com/office/officeart/2005/8/layout/pyramid3"/>
    <dgm:cxn modelId="{013A0DD1-B811-EB4C-B041-8371E3A5B1E9}" type="presParOf" srcId="{CA438B41-D246-40F9-B947-343DB4DAEBA8}" destId="{CC4ECF04-3540-4BA5-AA92-F217040F35A1}" srcOrd="1" destOrd="0" presId="urn:microsoft.com/office/officeart/2005/8/layout/pyramid3"/>
    <dgm:cxn modelId="{9E639A22-71D8-7F47-B4F9-AB09C70A52BA}" type="presParOf" srcId="{09798076-BA75-4929-98E4-DF25633D1EE3}" destId="{54669C31-9467-4D16-BF35-DCA43D6E4CAA}" srcOrd="2" destOrd="0" presId="urn:microsoft.com/office/officeart/2005/8/layout/pyramid3"/>
    <dgm:cxn modelId="{C0BBAC4A-CFD1-AA4A-ACF0-1B522D6AD7ED}" type="presParOf" srcId="{54669C31-9467-4D16-BF35-DCA43D6E4CAA}" destId="{5D7A1961-DB11-46CE-8A80-23EE68FDD857}" srcOrd="0" destOrd="0" presId="urn:microsoft.com/office/officeart/2005/8/layout/pyramid3"/>
    <dgm:cxn modelId="{5364CC5E-48A6-514E-8AC4-66DAC8B9EE5E}" type="presParOf" srcId="{54669C31-9467-4D16-BF35-DCA43D6E4CAA}" destId="{5F26777D-C443-45FD-A841-6CB2E9BE1D9F}" srcOrd="1" destOrd="0" presId="urn:microsoft.com/office/officeart/2005/8/layout/pyramid3"/>
    <dgm:cxn modelId="{A3E3418C-E70D-3844-A47F-F3FAE8F2EDB1}" type="presParOf" srcId="{09798076-BA75-4929-98E4-DF25633D1EE3}" destId="{F185F328-92D9-4FFE-BD81-3E538A88DB23}" srcOrd="3" destOrd="0" presId="urn:microsoft.com/office/officeart/2005/8/layout/pyramid3"/>
    <dgm:cxn modelId="{6766A9B4-AC20-B54B-BCB8-221E46757FB9}" type="presParOf" srcId="{F185F328-92D9-4FFE-BD81-3E538A88DB23}" destId="{F0D57F2B-743A-4E62-8709-3335403C62B9}" srcOrd="0" destOrd="0" presId="urn:microsoft.com/office/officeart/2005/8/layout/pyramid3"/>
    <dgm:cxn modelId="{243BAE33-91AA-4246-B90A-3A43B3713A16}" type="presParOf" srcId="{F185F328-92D9-4FFE-BD81-3E538A88DB23}" destId="{FACA597A-F82B-4D7E-AD7D-64945BBF07E7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D828E-C118-44A1-8B8B-CE93E66BA4A9}">
      <dsp:nvSpPr>
        <dsp:cNvPr id="0" name=""/>
        <dsp:cNvSpPr/>
      </dsp:nvSpPr>
      <dsp:spPr>
        <a:xfrm>
          <a:off x="3067992" y="1906"/>
          <a:ext cx="1531188" cy="995272"/>
        </a:xfrm>
        <a:prstGeom prst="round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Planeación</a:t>
          </a:r>
        </a:p>
      </dsp:txBody>
      <dsp:txXfrm>
        <a:off x="3116577" y="50491"/>
        <a:ext cx="1434018" cy="898102"/>
      </dsp:txXfrm>
    </dsp:sp>
    <dsp:sp modelId="{058F8C12-2966-4327-A971-A030A249203C}">
      <dsp:nvSpPr>
        <dsp:cNvPr id="0" name=""/>
        <dsp:cNvSpPr/>
      </dsp:nvSpPr>
      <dsp:spPr>
        <a:xfrm>
          <a:off x="1841789" y="499129"/>
          <a:ext cx="3981937" cy="3981937"/>
        </a:xfrm>
        <a:custGeom>
          <a:avLst/>
          <a:gdLst/>
          <a:ahLst/>
          <a:cxnLst/>
          <a:rect l="0" t="0" r="0" b="0"/>
          <a:pathLst>
            <a:path>
              <a:moveTo>
                <a:pt x="2767113" y="157514"/>
              </a:moveTo>
              <a:arcTo wR="1990968" hR="1990968" stAng="17576645" swAng="1964547"/>
            </a:path>
          </a:pathLst>
        </a:custGeom>
        <a:noFill/>
        <a:ln w="635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0E6195-A935-4814-AC97-0C4E049A3785}">
      <dsp:nvSpPr>
        <dsp:cNvPr id="0" name=""/>
        <dsp:cNvSpPr/>
      </dsp:nvSpPr>
      <dsp:spPr>
        <a:xfrm>
          <a:off x="4961515" y="1378447"/>
          <a:ext cx="1531188" cy="995272"/>
        </a:xfrm>
        <a:prstGeom prst="round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Implementación</a:t>
          </a:r>
        </a:p>
      </dsp:txBody>
      <dsp:txXfrm>
        <a:off x="5010100" y="1427032"/>
        <a:ext cx="1434018" cy="898102"/>
      </dsp:txXfrm>
    </dsp:sp>
    <dsp:sp modelId="{EA2F8C43-FAD9-4AA0-92DC-FBACA0645A75}">
      <dsp:nvSpPr>
        <dsp:cNvPr id="0" name=""/>
        <dsp:cNvSpPr/>
      </dsp:nvSpPr>
      <dsp:spPr>
        <a:xfrm>
          <a:off x="1842617" y="500358"/>
          <a:ext cx="3981937" cy="3981937"/>
        </a:xfrm>
        <a:custGeom>
          <a:avLst/>
          <a:gdLst/>
          <a:ahLst/>
          <a:cxnLst/>
          <a:rect l="0" t="0" r="0" b="0"/>
          <a:pathLst>
            <a:path>
              <a:moveTo>
                <a:pt x="3979173" y="1886101"/>
              </a:moveTo>
              <a:arcTo wR="1990968" hR="1990968" stAng="21418845" swAng="2198615"/>
            </a:path>
          </a:pathLst>
        </a:custGeom>
        <a:noFill/>
        <a:ln w="635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6FBEE7-C8EF-4258-8F37-0B7B205CBE43}">
      <dsp:nvSpPr>
        <dsp:cNvPr id="0" name=""/>
        <dsp:cNvSpPr/>
      </dsp:nvSpPr>
      <dsp:spPr>
        <a:xfrm>
          <a:off x="4238254" y="3604418"/>
          <a:ext cx="1531188" cy="995272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Seguimiento</a:t>
          </a:r>
        </a:p>
      </dsp:txBody>
      <dsp:txXfrm>
        <a:off x="4286839" y="3653003"/>
        <a:ext cx="1434018" cy="898102"/>
      </dsp:txXfrm>
    </dsp:sp>
    <dsp:sp modelId="{92CAA635-25FB-49C4-A736-BF0F99F2E764}">
      <dsp:nvSpPr>
        <dsp:cNvPr id="0" name=""/>
        <dsp:cNvSpPr/>
      </dsp:nvSpPr>
      <dsp:spPr>
        <a:xfrm>
          <a:off x="1842617" y="500358"/>
          <a:ext cx="3981937" cy="3981937"/>
        </a:xfrm>
        <a:custGeom>
          <a:avLst/>
          <a:gdLst/>
          <a:ahLst/>
          <a:cxnLst/>
          <a:rect l="0" t="0" r="0" b="0"/>
          <a:pathLst>
            <a:path>
              <a:moveTo>
                <a:pt x="2387708" y="3942007"/>
              </a:moveTo>
              <a:arcTo wR="1990968" hR="1990968" stAng="4710344" swAng="1379312"/>
            </a:path>
          </a:pathLst>
        </a:custGeom>
        <a:noFill/>
        <a:ln w="635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42D263-9D02-49A1-A9F8-D6B2D7823DD7}">
      <dsp:nvSpPr>
        <dsp:cNvPr id="0" name=""/>
        <dsp:cNvSpPr/>
      </dsp:nvSpPr>
      <dsp:spPr>
        <a:xfrm>
          <a:off x="1897730" y="3604418"/>
          <a:ext cx="1531188" cy="995272"/>
        </a:xfrm>
        <a:prstGeom prst="round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Evaluación</a:t>
          </a:r>
        </a:p>
      </dsp:txBody>
      <dsp:txXfrm>
        <a:off x="1946315" y="3653003"/>
        <a:ext cx="1434018" cy="898102"/>
      </dsp:txXfrm>
    </dsp:sp>
    <dsp:sp modelId="{E2741E93-E1DD-4B03-91D9-E994839BCBFC}">
      <dsp:nvSpPr>
        <dsp:cNvPr id="0" name=""/>
        <dsp:cNvSpPr/>
      </dsp:nvSpPr>
      <dsp:spPr>
        <a:xfrm>
          <a:off x="1842617" y="500358"/>
          <a:ext cx="3981937" cy="3981937"/>
        </a:xfrm>
        <a:custGeom>
          <a:avLst/>
          <a:gdLst/>
          <a:ahLst/>
          <a:cxnLst/>
          <a:rect l="0" t="0" r="0" b="0"/>
          <a:pathLst>
            <a:path>
              <a:moveTo>
                <a:pt x="333116" y="3093457"/>
              </a:moveTo>
              <a:arcTo wR="1990968" hR="1990968" stAng="8782540" swAng="2198615"/>
            </a:path>
          </a:pathLst>
        </a:custGeom>
        <a:noFill/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4B71D-29AA-4015-A54F-2F994C1D7D5A}">
      <dsp:nvSpPr>
        <dsp:cNvPr id="0" name=""/>
        <dsp:cNvSpPr/>
      </dsp:nvSpPr>
      <dsp:spPr>
        <a:xfrm>
          <a:off x="1174468" y="1378447"/>
          <a:ext cx="1531188" cy="995272"/>
        </a:xfrm>
        <a:prstGeom prst="roundRect">
          <a:avLst/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Rendición de cuentas</a:t>
          </a:r>
        </a:p>
      </dsp:txBody>
      <dsp:txXfrm>
        <a:off x="1223053" y="1427032"/>
        <a:ext cx="1434018" cy="898102"/>
      </dsp:txXfrm>
    </dsp:sp>
    <dsp:sp modelId="{E16B18E6-5F7F-4BE2-9A4C-91C4E0ABADBE}">
      <dsp:nvSpPr>
        <dsp:cNvPr id="0" name=""/>
        <dsp:cNvSpPr/>
      </dsp:nvSpPr>
      <dsp:spPr>
        <a:xfrm>
          <a:off x="1843446" y="499129"/>
          <a:ext cx="3981937" cy="3981937"/>
        </a:xfrm>
        <a:custGeom>
          <a:avLst/>
          <a:gdLst/>
          <a:ahLst/>
          <a:cxnLst/>
          <a:rect l="0" t="0" r="0" b="0"/>
          <a:pathLst>
            <a:path>
              <a:moveTo>
                <a:pt x="346496" y="868619"/>
              </a:moveTo>
              <a:arcTo wR="1990968" hR="1990968" stAng="12858808" swAng="1964547"/>
            </a:path>
          </a:pathLst>
        </a:custGeom>
        <a:noFill/>
        <a:ln w="635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CE356-FC17-4E97-B94E-B0FFE43B9AF6}">
      <dsp:nvSpPr>
        <dsp:cNvPr id="0" name=""/>
        <dsp:cNvSpPr/>
      </dsp:nvSpPr>
      <dsp:spPr>
        <a:xfrm>
          <a:off x="1514475" y="0"/>
          <a:ext cx="1009650" cy="1009650"/>
        </a:xfrm>
        <a:prstGeom prst="trapezoid">
          <a:avLst>
            <a:gd name="adj" fmla="val 50000"/>
          </a:avLst>
        </a:prstGeom>
        <a:solidFill>
          <a:schemeClr val="accent1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b="1" kern="1200" dirty="0">
            <a:solidFill>
              <a:schemeClr val="bg1"/>
            </a:solidFill>
            <a:latin typeface="Gill Sans MT"/>
            <a:ea typeface=""/>
            <a:cs typeface=""/>
          </a:endParaRPr>
        </a:p>
      </dsp:txBody>
      <dsp:txXfrm>
        <a:off x="1514475" y="0"/>
        <a:ext cx="1009650" cy="1009650"/>
      </dsp:txXfrm>
    </dsp:sp>
    <dsp:sp modelId="{E6D4037E-9718-43CF-BC36-1872B5966848}">
      <dsp:nvSpPr>
        <dsp:cNvPr id="0" name=""/>
        <dsp:cNvSpPr/>
      </dsp:nvSpPr>
      <dsp:spPr>
        <a:xfrm>
          <a:off x="996241" y="1009650"/>
          <a:ext cx="2046116" cy="1009650"/>
        </a:xfrm>
        <a:prstGeom prst="trapezoid">
          <a:avLst>
            <a:gd name="adj" fmla="val 50000"/>
          </a:avLst>
        </a:prstGeom>
        <a:solidFill>
          <a:srgbClr val="9999FF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b="1" kern="1200" dirty="0">
            <a:solidFill>
              <a:schemeClr val="bg1"/>
            </a:solidFill>
            <a:latin typeface="Gill Sans MT"/>
            <a:ea typeface=""/>
            <a:cs typeface=""/>
          </a:endParaRPr>
        </a:p>
      </dsp:txBody>
      <dsp:txXfrm>
        <a:off x="1354312" y="1009650"/>
        <a:ext cx="1329975" cy="1009650"/>
      </dsp:txXfrm>
    </dsp:sp>
    <dsp:sp modelId="{1740C4AA-8898-4C07-9D1F-6743D99F9105}">
      <dsp:nvSpPr>
        <dsp:cNvPr id="0" name=""/>
        <dsp:cNvSpPr/>
      </dsp:nvSpPr>
      <dsp:spPr>
        <a:xfrm>
          <a:off x="504825" y="2019300"/>
          <a:ext cx="3028950" cy="1009650"/>
        </a:xfrm>
        <a:prstGeom prst="trapezoid">
          <a:avLst>
            <a:gd name="adj" fmla="val 50000"/>
          </a:avLst>
        </a:prstGeom>
        <a:solidFill>
          <a:srgbClr val="00B0F0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800" b="1" kern="1200" dirty="0">
            <a:solidFill>
              <a:schemeClr val="bg1"/>
            </a:solidFill>
            <a:latin typeface="Candara" charset="0"/>
            <a:ea typeface="Candara" charset="0"/>
            <a:cs typeface="Candara" charset="0"/>
          </a:endParaRPr>
        </a:p>
      </dsp:txBody>
      <dsp:txXfrm>
        <a:off x="1034891" y="2019300"/>
        <a:ext cx="1968817" cy="1009650"/>
      </dsp:txXfrm>
    </dsp:sp>
    <dsp:sp modelId="{853543A8-17B2-4F8E-9A60-CC4DFEE37D79}">
      <dsp:nvSpPr>
        <dsp:cNvPr id="0" name=""/>
        <dsp:cNvSpPr/>
      </dsp:nvSpPr>
      <dsp:spPr>
        <a:xfrm>
          <a:off x="0" y="3028949"/>
          <a:ext cx="4038600" cy="1009650"/>
        </a:xfrm>
        <a:prstGeom prst="trapezoid">
          <a:avLst>
            <a:gd name="adj" fmla="val 50000"/>
          </a:avLst>
        </a:prstGeom>
        <a:solidFill>
          <a:srgbClr val="7030A0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5500" b="1" kern="1200" dirty="0">
              <a:solidFill>
                <a:schemeClr val="bg1"/>
              </a:solidFill>
              <a:latin typeface="Gill Sans MT"/>
              <a:ea typeface=""/>
              <a:cs typeface=""/>
            </a:rPr>
            <a:t>Escuela</a:t>
          </a:r>
        </a:p>
      </dsp:txBody>
      <dsp:txXfrm>
        <a:off x="706754" y="3028949"/>
        <a:ext cx="2625090" cy="10096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DAB2C-F428-4581-9BDA-CD193ED333D1}">
      <dsp:nvSpPr>
        <dsp:cNvPr id="0" name=""/>
        <dsp:cNvSpPr/>
      </dsp:nvSpPr>
      <dsp:spPr>
        <a:xfrm rot="10800000">
          <a:off x="0" y="0"/>
          <a:ext cx="4038600" cy="1009650"/>
        </a:xfrm>
        <a:prstGeom prst="trapezoid">
          <a:avLst>
            <a:gd name="adj" fmla="val 50000"/>
          </a:avLst>
        </a:prstGeom>
        <a:solidFill>
          <a:srgbClr val="7030A0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5500" b="1" kern="1200" dirty="0">
              <a:solidFill>
                <a:schemeClr val="bg1"/>
              </a:solidFill>
              <a:latin typeface="Gill Sans MT"/>
              <a:ea typeface=""/>
              <a:cs typeface=""/>
            </a:rPr>
            <a:t>Escuela</a:t>
          </a:r>
        </a:p>
      </dsp:txBody>
      <dsp:txXfrm rot="-10800000">
        <a:off x="706754" y="0"/>
        <a:ext cx="2625090" cy="1009650"/>
      </dsp:txXfrm>
    </dsp:sp>
    <dsp:sp modelId="{A84922DE-8ECF-4B6C-807D-C627459A1983}">
      <dsp:nvSpPr>
        <dsp:cNvPr id="0" name=""/>
        <dsp:cNvSpPr/>
      </dsp:nvSpPr>
      <dsp:spPr>
        <a:xfrm rot="10800000">
          <a:off x="504825" y="1009649"/>
          <a:ext cx="3028950" cy="1009650"/>
        </a:xfrm>
        <a:prstGeom prst="trapezoid">
          <a:avLst>
            <a:gd name="adj" fmla="val 50000"/>
          </a:avLst>
        </a:prstGeom>
        <a:solidFill>
          <a:srgbClr val="00B0F0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5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"/>
            <a:cs typeface=""/>
          </a:endParaRPr>
        </a:p>
      </dsp:txBody>
      <dsp:txXfrm rot="-10800000">
        <a:off x="1034891" y="1009649"/>
        <a:ext cx="1968817" cy="1009650"/>
      </dsp:txXfrm>
    </dsp:sp>
    <dsp:sp modelId="{5D7A1961-DB11-46CE-8A80-23EE68FDD857}">
      <dsp:nvSpPr>
        <dsp:cNvPr id="0" name=""/>
        <dsp:cNvSpPr/>
      </dsp:nvSpPr>
      <dsp:spPr>
        <a:xfrm rot="10800000">
          <a:off x="1009650" y="2019300"/>
          <a:ext cx="2019300" cy="1009650"/>
        </a:xfrm>
        <a:prstGeom prst="trapezoid">
          <a:avLst>
            <a:gd name="adj" fmla="val 50000"/>
          </a:avLst>
        </a:prstGeom>
        <a:solidFill>
          <a:srgbClr val="9999FF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5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"/>
            <a:cs typeface=""/>
          </a:endParaRPr>
        </a:p>
      </dsp:txBody>
      <dsp:txXfrm rot="-10800000">
        <a:off x="1363027" y="2019300"/>
        <a:ext cx="1312545" cy="1009650"/>
      </dsp:txXfrm>
    </dsp:sp>
    <dsp:sp modelId="{F0D57F2B-743A-4E62-8709-3335403C62B9}">
      <dsp:nvSpPr>
        <dsp:cNvPr id="0" name=""/>
        <dsp:cNvSpPr/>
      </dsp:nvSpPr>
      <dsp:spPr>
        <a:xfrm rot="10800000">
          <a:off x="1514475" y="3028949"/>
          <a:ext cx="1009650" cy="1009650"/>
        </a:xfrm>
        <a:prstGeom prst="trapezoid">
          <a:avLst>
            <a:gd name="adj" fmla="val 50000"/>
          </a:avLst>
        </a:prstGeom>
        <a:solidFill>
          <a:schemeClr val="accent1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5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"/>
            <a:cs typeface=""/>
          </a:endParaRPr>
        </a:p>
      </dsp:txBody>
      <dsp:txXfrm rot="-10800000">
        <a:off x="1514475" y="3028949"/>
        <a:ext cx="1009650" cy="1009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999B-DADA-1748-B616-CF1C83C000AE}" type="datetimeFigureOut">
              <a:rPr lang="es-ES_tradnl" smtClean="0"/>
              <a:t>07/01/2019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6290-C694-A542-83EA-1FEBF8B4E39E}" type="slidenum">
              <a:rPr lang="es-ES_tradnl" smtClean="0"/>
              <a:t>‹Nº›</a:t>
            </a:fld>
            <a:endParaRPr lang="es-ES_tradnl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73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999B-DADA-1748-B616-CF1C83C000AE}" type="datetimeFigureOut">
              <a:rPr lang="es-ES_tradnl" smtClean="0"/>
              <a:t>07/01/2019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6290-C694-A542-83EA-1FEBF8B4E3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8671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999B-DADA-1748-B616-CF1C83C000AE}" type="datetimeFigureOut">
              <a:rPr lang="es-ES_tradnl" smtClean="0"/>
              <a:t>07/01/2019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6290-C694-A542-83EA-1FEBF8B4E3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1837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3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2495446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5956138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1/7/2019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5951812"/>
            <a:ext cx="518790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6233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03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180497"/>
            <a:ext cx="8272211" cy="367830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89381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20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5141975"/>
            <a:ext cx="8468145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043911"/>
            <a:ext cx="8272211" cy="1497507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4541417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1/7/2019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32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2228004"/>
            <a:ext cx="4066793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2228004"/>
            <a:ext cx="4066794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08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2250893"/>
            <a:ext cx="3815306" cy="536005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2250893"/>
            <a:ext cx="3815305" cy="553373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23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7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91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5141973"/>
            <a:ext cx="847365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2296"/>
            <a:ext cx="3682084" cy="689514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601200"/>
            <a:ext cx="8469630" cy="42048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402490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1/7/2019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5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999B-DADA-1748-B616-CF1C83C000AE}" type="datetimeFigureOut">
              <a:rPr lang="es-ES_tradnl" smtClean="0"/>
              <a:t>07/01/2019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6290-C694-A542-83EA-1FEBF8B4E3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0836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599725"/>
            <a:ext cx="8468144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5260128"/>
            <a:ext cx="8272213" cy="598671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4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27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599725"/>
            <a:ext cx="2180113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8"/>
            <a:ext cx="99610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1/7/2019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5951812"/>
            <a:ext cx="5922209" cy="365125"/>
          </a:xfrm>
        </p:spPr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5956138"/>
            <a:ext cx="87314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628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3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2495446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5956138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1/7/2019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5951812"/>
            <a:ext cx="518790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6233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522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180497"/>
            <a:ext cx="8272211" cy="367830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89381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994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5141975"/>
            <a:ext cx="8468145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043911"/>
            <a:ext cx="8272211" cy="1497507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4541417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1/7/2019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43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2228004"/>
            <a:ext cx="4066793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2228004"/>
            <a:ext cx="4066794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01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2250893"/>
            <a:ext cx="3815306" cy="536005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2250893"/>
            <a:ext cx="3815305" cy="553373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99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2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03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999B-DADA-1748-B616-CF1C83C000AE}" type="datetimeFigureOut">
              <a:rPr lang="es-ES_tradnl" smtClean="0"/>
              <a:t>07/01/2019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6290-C694-A542-83EA-1FEBF8B4E39E}" type="slidenum">
              <a:rPr lang="es-ES_tradnl" smtClean="0"/>
              <a:t>‹Nº›</a:t>
            </a:fld>
            <a:endParaRPr lang="es-ES_tradnl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344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5141973"/>
            <a:ext cx="847365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2296"/>
            <a:ext cx="3682084" cy="689514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601200"/>
            <a:ext cx="8469630" cy="42048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402490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1/7/2019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33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599725"/>
            <a:ext cx="8468144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5260128"/>
            <a:ext cx="8272213" cy="598671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39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43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599725"/>
            <a:ext cx="2180113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8"/>
            <a:ext cx="99610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1/7/2019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5951812"/>
            <a:ext cx="5922209" cy="365125"/>
          </a:xfrm>
        </p:spPr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5956138"/>
            <a:ext cx="87314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72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3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2495446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5956138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1/7/2019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5951812"/>
            <a:ext cx="518790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6233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38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180497"/>
            <a:ext cx="8272211" cy="367830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89381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52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5141975"/>
            <a:ext cx="8468145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043911"/>
            <a:ext cx="8272211" cy="1497507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4541417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1/7/2019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6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2228004"/>
            <a:ext cx="4066793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2228004"/>
            <a:ext cx="4066794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7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2250893"/>
            <a:ext cx="3815306" cy="536005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2250893"/>
            <a:ext cx="3815305" cy="553373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94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38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999B-DADA-1748-B616-CF1C83C000AE}" type="datetimeFigureOut">
              <a:rPr lang="es-ES_tradnl" smtClean="0"/>
              <a:t>07/01/2019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6290-C694-A542-83EA-1FEBF8B4E3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7605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883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5141973"/>
            <a:ext cx="847365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2296"/>
            <a:ext cx="3682084" cy="689514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601200"/>
            <a:ext cx="8469630" cy="42048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402490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1/7/2019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919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599725"/>
            <a:ext cx="8468144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5260128"/>
            <a:ext cx="8272213" cy="598671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83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006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599725"/>
            <a:ext cx="2180113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8"/>
            <a:ext cx="99610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1/7/2019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5951812"/>
            <a:ext cx="5922209" cy="365125"/>
          </a:xfrm>
        </p:spPr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5956138"/>
            <a:ext cx="87314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17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3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2495446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5956138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1/7/2019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5951812"/>
            <a:ext cx="518790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6233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18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180497"/>
            <a:ext cx="8272211" cy="367830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89381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9528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5141975"/>
            <a:ext cx="8468145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043911"/>
            <a:ext cx="8272211" cy="1497507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4541417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1/7/2019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11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2228004"/>
            <a:ext cx="4066793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2228004"/>
            <a:ext cx="4066794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91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2250893"/>
            <a:ext cx="3815306" cy="536005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2250893"/>
            <a:ext cx="3815305" cy="553373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6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999B-DADA-1748-B616-CF1C83C000AE}" type="datetimeFigureOut">
              <a:rPr lang="es-ES_tradnl" smtClean="0"/>
              <a:t>07/01/2019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6290-C694-A542-83EA-1FEBF8B4E3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56824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388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7928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5141973"/>
            <a:ext cx="847365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2296"/>
            <a:ext cx="3682084" cy="689514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601200"/>
            <a:ext cx="8469630" cy="42048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402490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1/7/2019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491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599725"/>
            <a:ext cx="8468144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5260128"/>
            <a:ext cx="8272213" cy="598671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551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C830CC"/>
                </a:solidFill>
              </a:rPr>
              <a:pPr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322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599725"/>
            <a:ext cx="2180113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8"/>
            <a:ext cx="99610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1/7/2019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5951812"/>
            <a:ext cx="5922209" cy="365125"/>
          </a:xfrm>
        </p:spPr>
        <p:txBody>
          <a:bodyPr/>
          <a:lstStyle/>
          <a:p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5956138"/>
            <a:ext cx="87314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E32D91">
                    <a:lumMod val="75000"/>
                    <a:lumOff val="2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E32D9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2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999B-DADA-1748-B616-CF1C83C000AE}" type="datetimeFigureOut">
              <a:rPr lang="es-ES_tradnl" smtClean="0"/>
              <a:t>07/01/2019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6290-C694-A542-83EA-1FEBF8B4E3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8522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999B-DADA-1748-B616-CF1C83C000AE}" type="datetimeFigureOut">
              <a:rPr lang="es-ES_tradnl" smtClean="0"/>
              <a:t>07/01/2019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6290-C694-A542-83EA-1FEBF8B4E3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8295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E96999B-DADA-1748-B616-CF1C83C000AE}" type="datetimeFigureOut">
              <a:rPr lang="es-ES_tradnl" smtClean="0"/>
              <a:t>07/01/2019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A66290-C694-A542-83EA-1FEBF8B4E3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9047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999B-DADA-1748-B616-CF1C83C000AE}" type="datetimeFigureOut">
              <a:rPr lang="es-ES_tradnl" smtClean="0"/>
              <a:t>07/01/2019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6290-C694-A542-83EA-1FEBF8B4E39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007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E96999B-DADA-1748-B616-CF1C83C000AE}" type="datetimeFigureOut">
              <a:rPr lang="es-ES_tradnl" smtClean="0"/>
              <a:t>07/01/2019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4A66290-C694-A542-83EA-1FEBF8B4E39E}" type="slidenum">
              <a:rPr lang="es-ES_tradnl" smtClean="0"/>
              <a:t>‹Nº›</a:t>
            </a:fld>
            <a:endParaRPr lang="es-ES_tradnl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26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705124"/>
            <a:ext cx="8272212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336003"/>
            <a:ext cx="8272212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5956138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 defTabSz="457200"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5951812"/>
            <a:ext cx="5187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pPr defTabSz="457200"/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5956138"/>
            <a:ext cx="789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C830CC"/>
                </a:solidFill>
              </a:rPr>
              <a:pPr defTabSz="457200"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7074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705124"/>
            <a:ext cx="8272212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336003"/>
            <a:ext cx="8272212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5956138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 defTabSz="457200"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5951812"/>
            <a:ext cx="5187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pPr defTabSz="457200"/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5956138"/>
            <a:ext cx="789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C830CC"/>
                </a:solidFill>
              </a:rPr>
              <a:pPr defTabSz="457200"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85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705124"/>
            <a:ext cx="8272212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336003"/>
            <a:ext cx="8272212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5956138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 defTabSz="457200"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5951812"/>
            <a:ext cx="5187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pPr defTabSz="457200"/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5956138"/>
            <a:ext cx="789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C830CC"/>
                </a:solidFill>
              </a:rPr>
              <a:pPr defTabSz="457200"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412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705124"/>
            <a:ext cx="8272212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336003"/>
            <a:ext cx="8272212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5956138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srgbClr val="C830CC"/>
                </a:solidFill>
              </a:rPr>
              <a:pPr defTabSz="457200"/>
              <a:t>1/7/2019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5951812"/>
            <a:ext cx="5187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pPr defTabSz="457200"/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5956138"/>
            <a:ext cx="789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C830CC"/>
                </a:solidFill>
              </a:rPr>
              <a:pPr defTabSz="457200"/>
              <a:t>‹Nº›</a:t>
            </a:fld>
            <a:endParaRPr lang="en-US" dirty="0">
              <a:solidFill>
                <a:srgbClr val="C83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194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891858" y="2517104"/>
            <a:ext cx="5132872" cy="28765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ES" sz="2800" b="1" dirty="0">
                <a:solidFill>
                  <a:schemeClr val="accent4">
                    <a:lumMod val="75000"/>
                  </a:schemeClr>
                </a:solidFill>
              </a:rPr>
              <a:t>Avances y retos de la gestión escolar </a:t>
            </a:r>
          </a:p>
          <a:p>
            <a:pPr algn="ctr"/>
            <a:r>
              <a:rPr lang="es-ES" sz="2800" b="1" dirty="0">
                <a:solidFill>
                  <a:schemeClr val="accent4">
                    <a:lumMod val="75000"/>
                  </a:schemeClr>
                </a:solidFill>
              </a:rPr>
              <a:t>para la mejora de los aprendizajes</a:t>
            </a:r>
          </a:p>
          <a:p>
            <a:pPr algn="ctr"/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ES" sz="2000" b="1" dirty="0" err="1">
                <a:solidFill>
                  <a:schemeClr val="accent2">
                    <a:lumMod val="75000"/>
                  </a:schemeClr>
                </a:solidFill>
              </a:rPr>
              <a:t>Profra</a:t>
            </a:r>
            <a:r>
              <a:rPr lang="es-ES" sz="2000" b="1" dirty="0">
                <a:solidFill>
                  <a:schemeClr val="accent2">
                    <a:lumMod val="75000"/>
                  </a:schemeClr>
                </a:solidFill>
              </a:rPr>
              <a:t>. Alejandra Rodríguez </a:t>
            </a:r>
            <a:r>
              <a:rPr lang="es-ES" sz="2000" b="1" dirty="0" err="1">
                <a:solidFill>
                  <a:schemeClr val="accent2">
                    <a:lumMod val="75000"/>
                  </a:schemeClr>
                </a:solidFill>
              </a:rPr>
              <a:t>Ocáriz</a:t>
            </a:r>
            <a:r>
              <a:rPr lang="es-ES" sz="2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es-ES" sz="2000" b="1" dirty="0">
                <a:solidFill>
                  <a:schemeClr val="accent2">
                    <a:lumMod val="75000"/>
                  </a:schemeClr>
                </a:solidFill>
              </a:rPr>
              <a:t>Directora Académica de la Coordinación de Desarrollo Escolar de la DGDGE.</a:t>
            </a:r>
            <a:endParaRPr lang="es-MX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94" y="886188"/>
            <a:ext cx="2686067" cy="23531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02" y="3429000"/>
            <a:ext cx="2805653" cy="2463224"/>
          </a:xfrm>
          <a:prstGeom prst="rect">
            <a:avLst/>
          </a:prstGeom>
        </p:spPr>
      </p:pic>
      <p:pic>
        <p:nvPicPr>
          <p:cNvPr id="6" name="image2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712590" y="136644"/>
            <a:ext cx="5464175" cy="64960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102285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37" y="637938"/>
            <a:ext cx="1896714" cy="2538494"/>
          </a:xfrm>
          <a:prstGeom prst="rect">
            <a:avLst/>
          </a:prstGeom>
        </p:spPr>
      </p:pic>
      <p:pic>
        <p:nvPicPr>
          <p:cNvPr id="3" name="Imagen 2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0129" y="1646562"/>
            <a:ext cx="1713771" cy="1813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2" t="11467" r="18874" b="12190"/>
          <a:stretch>
            <a:fillRect/>
          </a:stretch>
        </p:blipFill>
        <p:spPr bwMode="auto">
          <a:xfrm>
            <a:off x="5626688" y="4021775"/>
            <a:ext cx="2535178" cy="172483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330" y="4021775"/>
            <a:ext cx="2233490" cy="2134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455" y="3459614"/>
            <a:ext cx="1761834" cy="2181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1820" y="802867"/>
            <a:ext cx="1809736" cy="220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3492" y="1586419"/>
            <a:ext cx="1600958" cy="174380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834637" y="890594"/>
            <a:ext cx="1727554" cy="461665"/>
          </a:xfrm>
          <a:prstGeom prst="rect">
            <a:avLst/>
          </a:prstGeom>
          <a:gradFill rotWithShape="1">
            <a:gsLst>
              <a:gs pos="0">
                <a:srgbClr val="D54773">
                  <a:tint val="98000"/>
                  <a:lumMod val="110000"/>
                </a:srgbClr>
              </a:gs>
              <a:gs pos="84000">
                <a:srgbClr val="D54773">
                  <a:shade val="90000"/>
                  <a:lumMod val="88000"/>
                </a:srgbClr>
              </a:gs>
            </a:gsLst>
            <a:lin ang="5400000" scaled="0"/>
          </a:gradFill>
          <a:ln w="12700" cap="rnd" cmpd="sng" algn="ctr">
            <a:solidFill>
              <a:srgbClr val="D54773">
                <a:lumMod val="90000"/>
              </a:srgbClr>
            </a:solidFill>
            <a:prstDash val="solid"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Calibri" charset="0"/>
                <a:cs typeface="Calibri" charset="0"/>
              </a:rPr>
              <a:t>Guías y fichas para el CTE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827691" y="3856847"/>
            <a:ext cx="1488409" cy="461665"/>
          </a:xfrm>
          <a:prstGeom prst="rect">
            <a:avLst/>
          </a:prstGeom>
          <a:gradFill rotWithShape="1">
            <a:gsLst>
              <a:gs pos="0">
                <a:srgbClr val="D54773">
                  <a:tint val="98000"/>
                  <a:lumMod val="110000"/>
                </a:srgbClr>
              </a:gs>
              <a:gs pos="84000">
                <a:srgbClr val="D54773">
                  <a:shade val="90000"/>
                  <a:lumMod val="88000"/>
                </a:srgbClr>
              </a:gs>
            </a:gsLst>
            <a:lin ang="5400000" scaled="0"/>
          </a:gradFill>
          <a:ln w="12700" cap="rnd" cmpd="sng" algn="ctr">
            <a:solidFill>
              <a:srgbClr val="D54773">
                <a:lumMod val="90000"/>
              </a:srgbClr>
            </a:solidFill>
            <a:prstDash val="solid"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Calibri" charset="0"/>
                <a:cs typeface="Calibri" charset="0"/>
              </a:rPr>
              <a:t>Estrategia de Seguimiento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05641" y="3329827"/>
            <a:ext cx="1488409" cy="276471"/>
          </a:xfrm>
          <a:prstGeom prst="rect">
            <a:avLst/>
          </a:prstGeom>
          <a:gradFill rotWithShape="1">
            <a:gsLst>
              <a:gs pos="0">
                <a:srgbClr val="D54773">
                  <a:tint val="98000"/>
                  <a:lumMod val="110000"/>
                </a:srgbClr>
              </a:gs>
              <a:gs pos="84000">
                <a:srgbClr val="D54773">
                  <a:shade val="90000"/>
                  <a:lumMod val="88000"/>
                </a:srgbClr>
              </a:gs>
            </a:gsLst>
            <a:lin ang="5400000" scaled="0"/>
          </a:gradFill>
          <a:ln w="12700" cap="rnd" cmpd="sng" algn="ctr">
            <a:solidFill>
              <a:srgbClr val="D54773">
                <a:lumMod val="90000"/>
              </a:srgbClr>
            </a:solidFill>
            <a:prstDash val="solid"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Calibri" charset="0"/>
                <a:cs typeface="Calibri" charset="0"/>
              </a:rPr>
              <a:t>Fichas para el CTZ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531556" y="5727186"/>
            <a:ext cx="2044396" cy="276999"/>
          </a:xfrm>
          <a:prstGeom prst="rect">
            <a:avLst/>
          </a:prstGeom>
          <a:gradFill rotWithShape="1">
            <a:gsLst>
              <a:gs pos="0">
                <a:srgbClr val="D54773">
                  <a:tint val="98000"/>
                  <a:lumMod val="110000"/>
                </a:srgbClr>
              </a:gs>
              <a:gs pos="84000">
                <a:srgbClr val="D54773">
                  <a:shade val="90000"/>
                  <a:lumMod val="88000"/>
                </a:srgbClr>
              </a:gs>
            </a:gsLst>
            <a:lin ang="5400000" scaled="0"/>
          </a:gradFill>
          <a:ln w="12700" cap="rnd" cmpd="sng" algn="ctr">
            <a:solidFill>
              <a:srgbClr val="D54773">
                <a:lumMod val="90000"/>
              </a:srgbClr>
            </a:solidFill>
            <a:prstDash val="solid"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Calibri" charset="0"/>
                <a:cs typeface="Calibri" charset="0"/>
              </a:rPr>
              <a:t>Sistema de Alerta Temprana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860870" y="1004015"/>
            <a:ext cx="1488409" cy="461665"/>
          </a:xfrm>
          <a:prstGeom prst="rect">
            <a:avLst/>
          </a:prstGeom>
          <a:gradFill rotWithShape="1">
            <a:gsLst>
              <a:gs pos="0">
                <a:srgbClr val="D54773">
                  <a:tint val="98000"/>
                  <a:lumMod val="110000"/>
                </a:srgbClr>
              </a:gs>
              <a:gs pos="84000">
                <a:srgbClr val="D54773">
                  <a:shade val="90000"/>
                  <a:lumMod val="88000"/>
                </a:srgbClr>
              </a:gs>
            </a:gsLst>
            <a:lin ang="5400000" scaled="0"/>
          </a:gradFill>
          <a:ln w="12700" cap="rnd" cmpd="sng" algn="ctr">
            <a:solidFill>
              <a:srgbClr val="D54773">
                <a:lumMod val="90000"/>
              </a:srgbClr>
            </a:solidFill>
            <a:prstDash val="solid"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Calibri" charset="0"/>
                <a:cs typeface="Calibri" charset="0"/>
              </a:rPr>
              <a:t>Espacio oficial</a:t>
            </a:r>
            <a:r>
              <a:rPr kumimoji="0" lang="es-MX" sz="1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Calibri" charset="0"/>
                <a:cs typeface="Calibri" charset="0"/>
              </a:rPr>
              <a:t> Normas espec</a:t>
            </a:r>
            <a:r>
              <a:rPr kumimoji="0" lang="es-ES" sz="12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Calibri" charset="0"/>
                <a:cs typeface="Calibri" charset="0"/>
              </a:rPr>
              <a:t>íficas</a:t>
            </a:r>
            <a:endParaRPr kumimoji="0" lang="es-MX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Calibri" charset="0"/>
              <a:cs typeface="Calibri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405641" y="-22337"/>
            <a:ext cx="8194585" cy="6836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Acciones para el 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fortalecimiento</a:t>
            </a: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consolidación</a:t>
            </a: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 y 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sostenimiento</a:t>
            </a: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 de los CTE</a:t>
            </a:r>
          </a:p>
        </p:txBody>
      </p:sp>
    </p:spTree>
    <p:extLst>
      <p:ext uri="{BB962C8B-B14F-4D97-AF65-F5344CB8AC3E}">
        <p14:creationId xmlns:p14="http://schemas.microsoft.com/office/powerpoint/2010/main" val="1856048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s-ES_tradnl" sz="2800" b="1" dirty="0"/>
              <a:t>GU</a:t>
            </a:r>
            <a:r>
              <a:rPr lang="es-ES" sz="2800" b="1" dirty="0"/>
              <a:t>ÍAS  o fichas DE TRABAJO </a:t>
            </a:r>
            <a:br>
              <a:rPr lang="es-ES" sz="2800" b="1" dirty="0"/>
            </a:br>
            <a:r>
              <a:rPr lang="es-ES" sz="2000" b="1" dirty="0"/>
              <a:t>Consejo Técnico Escolar</a:t>
            </a:r>
            <a:endParaRPr lang="es-ES_tradnl" sz="2800" b="1" dirty="0"/>
          </a:p>
        </p:txBody>
      </p:sp>
      <p:sp>
        <p:nvSpPr>
          <p:cNvPr id="3" name="Rectángulo 2"/>
          <p:cNvSpPr/>
          <p:nvPr/>
        </p:nvSpPr>
        <p:spPr>
          <a:xfrm>
            <a:off x="2980266" y="1991771"/>
            <a:ext cx="5892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es-ES_tradnl" sz="2000" dirty="0">
                <a:solidFill>
                  <a:prstClr val="black"/>
                </a:solidFill>
              </a:rPr>
              <a:t>Las Gu</a:t>
            </a:r>
            <a:r>
              <a:rPr lang="es-ES" sz="2000" dirty="0" err="1">
                <a:solidFill>
                  <a:prstClr val="black"/>
                </a:solidFill>
              </a:rPr>
              <a:t>ías</a:t>
            </a:r>
            <a:r>
              <a:rPr lang="es-ES_tradnl" sz="2000" dirty="0">
                <a:solidFill>
                  <a:prstClr val="black"/>
                </a:solidFill>
              </a:rPr>
              <a:t> o Fichas de trabajo de CTE poseen tres funciones prioritarias:</a:t>
            </a:r>
          </a:p>
          <a:p>
            <a:pPr algn="just" defTabSz="457200"/>
            <a:endParaRPr lang="es-ES_tradnl" sz="1400" dirty="0">
              <a:solidFill>
                <a:prstClr val="black"/>
              </a:solidFill>
            </a:endParaRPr>
          </a:p>
          <a:p>
            <a:pPr algn="just" defTabSz="457200"/>
            <a:endParaRPr lang="es-ES_tradnl" sz="1000" dirty="0">
              <a:solidFill>
                <a:prstClr val="black"/>
              </a:solidFill>
            </a:endParaRPr>
          </a:p>
          <a:p>
            <a:pPr marL="800100" lvl="1" indent="-342900" algn="just" defTabSz="457200">
              <a:buClr>
                <a:srgbClr val="8971E1">
                  <a:lumMod val="75000"/>
                </a:srgbClr>
              </a:buClr>
              <a:buFont typeface="Wingdings" charset="2"/>
              <a:buChar char="q"/>
            </a:pPr>
            <a:r>
              <a:rPr lang="es-ES_tradnl" sz="2000" dirty="0">
                <a:solidFill>
                  <a:prstClr val="black"/>
                </a:solidFill>
              </a:rPr>
              <a:t>Ponen en el centro del trabajo docente el aprendizaje de los alumnos.</a:t>
            </a:r>
          </a:p>
          <a:p>
            <a:pPr marL="800100" lvl="1" indent="-342900" algn="just" defTabSz="457200">
              <a:buClr>
                <a:srgbClr val="8971E1">
                  <a:lumMod val="75000"/>
                </a:srgbClr>
              </a:buClr>
              <a:buFont typeface="Wingdings" charset="2"/>
              <a:buChar char="q"/>
            </a:pPr>
            <a:endParaRPr lang="es-ES_tradnl" sz="1000" dirty="0">
              <a:solidFill>
                <a:prstClr val="black"/>
              </a:solidFill>
            </a:endParaRPr>
          </a:p>
          <a:p>
            <a:pPr marL="800100" lvl="1" indent="-342900" algn="just" defTabSz="457200">
              <a:buClr>
                <a:srgbClr val="8971E1">
                  <a:lumMod val="75000"/>
                </a:srgbClr>
              </a:buClr>
              <a:buFont typeface="Wingdings" charset="2"/>
              <a:buChar char="q"/>
            </a:pPr>
            <a:r>
              <a:rPr lang="es-ES_tradnl" sz="2000" dirty="0">
                <a:solidFill>
                  <a:prstClr val="black"/>
                </a:solidFill>
              </a:rPr>
              <a:t>Es una propuesta con </a:t>
            </a:r>
            <a:r>
              <a:rPr lang="es-ES_tradnl" sz="2000" dirty="0" err="1">
                <a:solidFill>
                  <a:prstClr val="black"/>
                </a:solidFill>
              </a:rPr>
              <a:t>intención</a:t>
            </a:r>
            <a:r>
              <a:rPr lang="es-ES_tradnl" sz="2000" dirty="0">
                <a:solidFill>
                  <a:prstClr val="black"/>
                </a:solidFill>
              </a:rPr>
              <a:t> clara, orientada a fortalecer funcionamiento del Consejo </a:t>
            </a:r>
            <a:r>
              <a:rPr lang="es-ES_tradnl" sz="2000" dirty="0" err="1">
                <a:solidFill>
                  <a:prstClr val="black"/>
                </a:solidFill>
              </a:rPr>
              <a:t>Técnico</a:t>
            </a:r>
            <a:r>
              <a:rPr lang="es-ES_tradnl" sz="2000" dirty="0">
                <a:solidFill>
                  <a:prstClr val="black"/>
                </a:solidFill>
              </a:rPr>
              <a:t> Escolar y para construir la Ruta de Mejora desde y para la escuela.</a:t>
            </a:r>
          </a:p>
          <a:p>
            <a:pPr marL="800100" lvl="1" indent="-342900" algn="just" defTabSz="457200">
              <a:buClr>
                <a:srgbClr val="8971E1">
                  <a:lumMod val="75000"/>
                </a:srgbClr>
              </a:buClr>
              <a:buFont typeface="Wingdings" charset="2"/>
              <a:buChar char="q"/>
            </a:pPr>
            <a:endParaRPr lang="es-ES_tradnl" sz="1000" dirty="0">
              <a:solidFill>
                <a:prstClr val="black"/>
              </a:solidFill>
            </a:endParaRPr>
          </a:p>
          <a:p>
            <a:pPr marL="800100" lvl="1" indent="-342900" algn="just" defTabSz="457200">
              <a:buClr>
                <a:srgbClr val="8971E1">
                  <a:lumMod val="75000"/>
                </a:srgbClr>
              </a:buClr>
              <a:buFont typeface="Wingdings" charset="2"/>
              <a:buChar char="q"/>
            </a:pPr>
            <a:r>
              <a:rPr lang="es-ES_tradnl" sz="2000" dirty="0">
                <a:solidFill>
                  <a:prstClr val="black"/>
                </a:solidFill>
              </a:rPr>
              <a:t>Propicia la </a:t>
            </a:r>
            <a:r>
              <a:rPr lang="es-ES_tradnl" sz="2000" dirty="0" err="1">
                <a:solidFill>
                  <a:prstClr val="black"/>
                </a:solidFill>
              </a:rPr>
              <a:t>reflexión</a:t>
            </a:r>
            <a:r>
              <a:rPr lang="es-ES_tradnl" sz="2000" dirty="0">
                <a:solidFill>
                  <a:prstClr val="black"/>
                </a:solidFill>
              </a:rPr>
              <a:t> de situaciones concretas presentes en los salones de clase y en la escuela.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31922" y="6284159"/>
            <a:ext cx="8441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ES_tradnl" sz="2000" dirty="0">
                <a:solidFill>
                  <a:prstClr val="black"/>
                </a:solidFill>
              </a:rPr>
              <a:t>LAS GU</a:t>
            </a:r>
            <a:r>
              <a:rPr lang="es-ES" sz="2000" dirty="0">
                <a:solidFill>
                  <a:prstClr val="black"/>
                </a:solidFill>
              </a:rPr>
              <a:t>ÍAS Y FICHAS DE TRABAJO </a:t>
            </a:r>
            <a:r>
              <a:rPr lang="es-ES" sz="2400" b="1" dirty="0">
                <a:solidFill>
                  <a:srgbClr val="E32D91">
                    <a:lumMod val="75000"/>
                  </a:srgbClr>
                </a:solidFill>
              </a:rPr>
              <a:t>SON DE </a:t>
            </a:r>
            <a:r>
              <a:rPr lang="es-ES" sz="2000" dirty="0">
                <a:solidFill>
                  <a:prstClr val="black"/>
                </a:solidFill>
              </a:rPr>
              <a:t>Y </a:t>
            </a:r>
            <a:r>
              <a:rPr lang="es-ES" sz="2400" b="1" dirty="0">
                <a:solidFill>
                  <a:srgbClr val="7030A0"/>
                </a:solidFill>
              </a:rPr>
              <a:t>PARA</a:t>
            </a:r>
            <a:r>
              <a:rPr lang="es-ES" sz="2000" dirty="0">
                <a:solidFill>
                  <a:prstClr val="black"/>
                </a:solidFill>
              </a:rPr>
              <a:t> LA </a:t>
            </a:r>
            <a:r>
              <a:rPr lang="es-ES" sz="2400" b="1" dirty="0">
                <a:solidFill>
                  <a:srgbClr val="4775E7">
                    <a:lumMod val="75000"/>
                  </a:srgbClr>
                </a:solidFill>
              </a:rPr>
              <a:t>ESCUELA</a:t>
            </a:r>
            <a:endParaRPr lang="es-ES_tradnl" sz="2400" b="1" dirty="0">
              <a:solidFill>
                <a:srgbClr val="4775E7">
                  <a:lumMod val="75000"/>
                </a:srgb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21" y="2009422"/>
            <a:ext cx="1238835" cy="16318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438" y="2517717"/>
            <a:ext cx="1279023" cy="16847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38" y="3776585"/>
            <a:ext cx="1197736" cy="15776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767" y="4360904"/>
            <a:ext cx="1309037" cy="172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78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9336" y="619139"/>
            <a:ext cx="8432799" cy="1110269"/>
          </a:xfrm>
        </p:spPr>
        <p:txBody>
          <a:bodyPr anchor="ctr">
            <a:noAutofit/>
          </a:bodyPr>
          <a:lstStyle/>
          <a:p>
            <a:pPr algn="ctr"/>
            <a:r>
              <a:rPr lang="es-MX" sz="2000" b="1" dirty="0">
                <a:latin typeface="Calibri" charset="0"/>
                <a:ea typeface="Calibri" charset="0"/>
                <a:cs typeface="Calibri" charset="0"/>
              </a:rPr>
              <a:t>Ruta de Mejora Escolar / REViSI</a:t>
            </a:r>
            <a:r>
              <a:rPr lang="es-ES" sz="2000" b="1" dirty="0">
                <a:latin typeface="Calibri" charset="0"/>
                <a:ea typeface="Calibri" charset="0"/>
                <a:cs typeface="Calibri" charset="0"/>
              </a:rPr>
              <a:t>ÓN PERMANENTE </a:t>
            </a:r>
            <a:br>
              <a:rPr lang="es-MX" sz="2000" b="1" dirty="0">
                <a:latin typeface="Calibri" charset="0"/>
                <a:ea typeface="Calibri" charset="0"/>
                <a:cs typeface="Calibri" charset="0"/>
              </a:rPr>
            </a:br>
            <a:r>
              <a:rPr lang="es-MX" sz="1800" cap="none" dirty="0">
                <a:latin typeface="Calibri" charset="0"/>
                <a:ea typeface="Calibri" charset="0"/>
                <a:cs typeface="Calibri" charset="0"/>
              </a:rPr>
              <a:t>Sistema de gestión que permite a la escuela ordenar y sistematizar sus decisiones con respecto al mejoramiento del servicio educativo que ofrece.</a:t>
            </a:r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349220" y="2022746"/>
          <a:ext cx="7667173" cy="466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3262963" y="3672094"/>
            <a:ext cx="1926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Procesos de la Ruta de Mejora Escolar </a:t>
            </a:r>
          </a:p>
        </p:txBody>
      </p:sp>
      <p:grpSp>
        <p:nvGrpSpPr>
          <p:cNvPr id="5" name="16 Grupo"/>
          <p:cNvGrpSpPr/>
          <p:nvPr/>
        </p:nvGrpSpPr>
        <p:grpSpPr>
          <a:xfrm>
            <a:off x="5480022" y="2237268"/>
            <a:ext cx="1687285" cy="576065"/>
            <a:chOff x="2282205" y="298752"/>
            <a:chExt cx="2142759" cy="1029186"/>
          </a:xfrm>
          <a:scene3d>
            <a:camera prst="orthographicFront"/>
            <a:lightRig rig="chilly" dir="t"/>
          </a:scene3d>
        </p:grpSpPr>
        <p:sp>
          <p:nvSpPr>
            <p:cNvPr id="6" name="17 Rectángulo redondeado"/>
            <p:cNvSpPr/>
            <p:nvPr/>
          </p:nvSpPr>
          <p:spPr>
            <a:xfrm>
              <a:off x="2282205" y="298752"/>
              <a:ext cx="2142759" cy="1029186"/>
            </a:xfrm>
            <a:prstGeom prst="roundRect">
              <a:avLst/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  <a:sp3d prstMaterial="translucentPowder">
              <a:bevelT w="127000" h="25400" prst="softRound"/>
            </a:sp3d>
          </p:spPr>
        </p:sp>
        <p:sp>
          <p:nvSpPr>
            <p:cNvPr id="7" name="18 Rectángulo"/>
            <p:cNvSpPr/>
            <p:nvPr/>
          </p:nvSpPr>
          <p:spPr>
            <a:xfrm>
              <a:off x="2390539" y="348992"/>
              <a:ext cx="2034425" cy="928703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s-MX" sz="1400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Autoevaluación</a:t>
              </a:r>
              <a:r>
                <a:rPr lang="es-MX" sz="1400" b="1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/ </a:t>
              </a:r>
              <a:r>
                <a:rPr lang="es-MX" sz="1400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Diagnóstica</a:t>
              </a:r>
              <a:r>
                <a:rPr lang="es-MX" sz="1400" b="1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cxnSp>
        <p:nvCxnSpPr>
          <p:cNvPr id="8" name="Conector recto de flecha 7"/>
          <p:cNvCxnSpPr/>
          <p:nvPr/>
        </p:nvCxnSpPr>
        <p:spPr>
          <a:xfrm>
            <a:off x="5037334" y="2522285"/>
            <a:ext cx="304800" cy="0"/>
          </a:xfrm>
          <a:prstGeom prst="straightConnector1">
            <a:avLst/>
          </a:prstGeom>
          <a:noFill/>
          <a:ln w="190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9" name="16 Grupo"/>
          <p:cNvGrpSpPr/>
          <p:nvPr/>
        </p:nvGrpSpPr>
        <p:grpSpPr>
          <a:xfrm>
            <a:off x="6824427" y="4464387"/>
            <a:ext cx="1687285" cy="576065"/>
            <a:chOff x="2282205" y="298752"/>
            <a:chExt cx="2142759" cy="1029186"/>
          </a:xfrm>
          <a:solidFill>
            <a:srgbClr val="00B0F0"/>
          </a:solidFill>
          <a:scene3d>
            <a:camera prst="orthographicFront"/>
            <a:lightRig rig="chilly" dir="t"/>
          </a:scene3d>
        </p:grpSpPr>
        <p:sp>
          <p:nvSpPr>
            <p:cNvPr id="10" name="17 Rectángulo redondeado"/>
            <p:cNvSpPr/>
            <p:nvPr/>
          </p:nvSpPr>
          <p:spPr>
            <a:xfrm>
              <a:off x="2282205" y="298752"/>
              <a:ext cx="2142759" cy="1029186"/>
            </a:xfrm>
            <a:prstGeom prst="roundRect">
              <a:avLst/>
            </a:prstGeom>
            <a:grpFill/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</p:sp>
        <p:sp>
          <p:nvSpPr>
            <p:cNvPr id="11" name="18 Rectángulo"/>
            <p:cNvSpPr/>
            <p:nvPr/>
          </p:nvSpPr>
          <p:spPr>
            <a:xfrm>
              <a:off x="2335240" y="348992"/>
              <a:ext cx="2034425" cy="928703"/>
            </a:xfrm>
            <a:prstGeom prst="rect">
              <a:avLst/>
            </a:prstGeom>
            <a:grpFill/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s-MX" sz="1400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Estrategia Global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6949593" y="3893883"/>
            <a:ext cx="839739" cy="542382"/>
            <a:chOff x="5747657" y="3624943"/>
            <a:chExt cx="348342" cy="463243"/>
          </a:xfrm>
        </p:grpSpPr>
        <p:cxnSp>
          <p:nvCxnSpPr>
            <p:cNvPr id="13" name="Conector recto 12"/>
            <p:cNvCxnSpPr/>
            <p:nvPr/>
          </p:nvCxnSpPr>
          <p:spPr>
            <a:xfrm>
              <a:off x="5747657" y="3635829"/>
              <a:ext cx="348342" cy="0"/>
            </a:xfrm>
            <a:prstGeom prst="line">
              <a:avLst/>
            </a:prstGeom>
            <a:noFill/>
            <a:ln w="190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14" name="Conector recto de flecha 13"/>
            <p:cNvCxnSpPr/>
            <p:nvPr/>
          </p:nvCxnSpPr>
          <p:spPr>
            <a:xfrm>
              <a:off x="6095999" y="3624943"/>
              <a:ext cx="0" cy="463243"/>
            </a:xfrm>
            <a:prstGeom prst="straightConnector1">
              <a:avLst/>
            </a:prstGeom>
            <a:noFill/>
            <a:ln w="19050" cap="flat" cmpd="sng" algn="ctr">
              <a:solidFill>
                <a:srgbClr val="70AD47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6" name="CuadroTexto 15"/>
          <p:cNvSpPr txBox="1"/>
          <p:nvPr/>
        </p:nvSpPr>
        <p:spPr>
          <a:xfrm>
            <a:off x="349219" y="1871528"/>
            <a:ext cx="256540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MX" sz="17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En el CTE se analiza, se discute, se resuelve, se toman decisiones y se rinden cuentas de </a:t>
            </a:r>
            <a:r>
              <a:rPr lang="es-MX" sz="17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cómo vamos </a:t>
            </a:r>
            <a:r>
              <a:rPr lang="es-MX" sz="17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y </a:t>
            </a:r>
            <a:r>
              <a:rPr lang="es-MX" sz="17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qué falta por hacer</a:t>
            </a:r>
            <a:r>
              <a:rPr lang="es-MX" sz="17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1014287" y="3538737"/>
            <a:ext cx="11289" cy="7562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205133" y="4383183"/>
            <a:ext cx="17591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_tradnl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Papel clave del director</a:t>
            </a:r>
            <a:r>
              <a:rPr lang="es-ES_tradnl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dirigir, orientar, acompañar, motivar y detonar la reflexión</a:t>
            </a:r>
            <a:r>
              <a:rPr lang="es-ES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crítica.</a:t>
            </a:r>
            <a:endParaRPr lang="es-ES_tradnl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7443683" y="2899919"/>
            <a:ext cx="1145421" cy="6336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/>
              <a:t>1ª Exploración</a:t>
            </a:r>
            <a:r>
              <a:rPr lang="es-ES" sz="1200" dirty="0"/>
              <a:t> de habilidades</a:t>
            </a:r>
            <a:endParaRPr lang="es-ES_tradnl" sz="1200" dirty="0"/>
          </a:p>
        </p:txBody>
      </p:sp>
      <p:grpSp>
        <p:nvGrpSpPr>
          <p:cNvPr id="27" name="Agrupar 26"/>
          <p:cNvGrpSpPr/>
          <p:nvPr/>
        </p:nvGrpSpPr>
        <p:grpSpPr>
          <a:xfrm>
            <a:off x="6906619" y="2813333"/>
            <a:ext cx="462843" cy="388995"/>
            <a:chOff x="6906619" y="2813333"/>
            <a:chExt cx="462843" cy="388995"/>
          </a:xfrm>
        </p:grpSpPr>
        <p:cxnSp>
          <p:nvCxnSpPr>
            <p:cNvPr id="20" name="Conector angular 19"/>
            <p:cNvCxnSpPr/>
            <p:nvPr/>
          </p:nvCxnSpPr>
          <p:spPr>
            <a:xfrm>
              <a:off x="6906619" y="2953972"/>
              <a:ext cx="462843" cy="248356"/>
            </a:xfrm>
            <a:prstGeom prst="bentConnector3">
              <a:avLst>
                <a:gd name="adj1" fmla="val 5487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/>
            <p:cNvCxnSpPr/>
            <p:nvPr/>
          </p:nvCxnSpPr>
          <p:spPr>
            <a:xfrm flipV="1">
              <a:off x="6906619" y="2813333"/>
              <a:ext cx="0" cy="1406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ángulo redondeado 30"/>
          <p:cNvSpPr/>
          <p:nvPr/>
        </p:nvSpPr>
        <p:spPr>
          <a:xfrm>
            <a:off x="6906619" y="6165109"/>
            <a:ext cx="1170788" cy="62714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/>
              <a:t>2ª Exploración</a:t>
            </a:r>
            <a:r>
              <a:rPr lang="es-ES" sz="1200" dirty="0"/>
              <a:t> de habilidades</a:t>
            </a:r>
            <a:endParaRPr lang="es-ES_tradnl" sz="1200" dirty="0"/>
          </a:p>
        </p:txBody>
      </p:sp>
      <p:cxnSp>
        <p:nvCxnSpPr>
          <p:cNvPr id="33" name="Conector angular 32"/>
          <p:cNvCxnSpPr/>
          <p:nvPr/>
        </p:nvCxnSpPr>
        <p:spPr>
          <a:xfrm>
            <a:off x="6243057" y="6165109"/>
            <a:ext cx="500763" cy="33866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106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4183" y="161389"/>
            <a:ext cx="2213751" cy="1450757"/>
          </a:xfrm>
        </p:spPr>
        <p:txBody>
          <a:bodyPr anchor="ctr">
            <a:normAutofit/>
          </a:bodyPr>
          <a:lstStyle/>
          <a:p>
            <a:r>
              <a:rPr lang="es-ES_tradnl" sz="4000" b="1" dirty="0">
                <a:solidFill>
                  <a:srgbClr val="FF0000"/>
                </a:solidFill>
                <a:latin typeface="Cambria" charset="0"/>
                <a:ea typeface="Cambria" charset="0"/>
                <a:cs typeface="Cambria" charset="0"/>
              </a:rPr>
              <a:t>Ahora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6044" y="1977859"/>
            <a:ext cx="7902222" cy="4023360"/>
          </a:xfrm>
        </p:spPr>
        <p:txBody>
          <a:bodyPr>
            <a:noAutofit/>
          </a:bodyPr>
          <a:lstStyle/>
          <a:p>
            <a:pPr marL="307440" indent="-307440" algn="just">
              <a:lnSpc>
                <a:spcPct val="110000"/>
              </a:lnSpc>
              <a:buFont typeface="Wingdings" charset="2"/>
              <a:buChar char="v"/>
            </a:pPr>
            <a:r>
              <a:rPr lang="es-ES_tradnl" sz="1600" dirty="0">
                <a:latin typeface="Cambria" charset="0"/>
                <a:ea typeface="Cambria" charset="0"/>
                <a:cs typeface="Cambria" charset="0"/>
              </a:rPr>
              <a:t>Las escuelas de educación básica cuentan con un espacio de análisis y toma de decisiones colectivas que fortalecen el ejercicio de la autonomía de gestión. </a:t>
            </a:r>
          </a:p>
          <a:p>
            <a:pPr marL="307440" indent="-307440" algn="just">
              <a:lnSpc>
                <a:spcPct val="110000"/>
              </a:lnSpc>
              <a:buFont typeface="Wingdings" charset="2"/>
              <a:buChar char="v"/>
            </a:pPr>
            <a:r>
              <a:rPr lang="es-ES_tradnl" sz="1600" b="1" dirty="0">
                <a:latin typeface="Cambria" charset="0"/>
                <a:ea typeface="Cambria" charset="0"/>
                <a:cs typeface="Cambria" charset="0"/>
              </a:rPr>
              <a:t>Existe de forma generalizada el establecimiento de una Ruta de Mejora Escolar en cada escuela </a:t>
            </a:r>
            <a:r>
              <a:rPr lang="es-ES_tradnl" sz="1600" dirty="0">
                <a:latin typeface="Cambria" charset="0"/>
                <a:ea typeface="Cambria" charset="0"/>
                <a:cs typeface="Cambria" charset="0"/>
              </a:rPr>
              <a:t>lo que ha permitido ordenar y sistematizar las decisiones del colectivo  para </a:t>
            </a:r>
            <a:r>
              <a:rPr lang="es-MX" sz="1600" dirty="0">
                <a:latin typeface="Cambria" charset="0"/>
                <a:ea typeface="Cambria" charset="0"/>
                <a:cs typeface="Cambria" charset="0"/>
              </a:rPr>
              <a:t>mejorar el servicio educativo. </a:t>
            </a:r>
            <a:endParaRPr lang="es-ES_tradnl" sz="1600" dirty="0">
              <a:latin typeface="Cambria" charset="0"/>
              <a:ea typeface="Cambria" charset="0"/>
              <a:cs typeface="Cambria" charset="0"/>
            </a:endParaRPr>
          </a:p>
          <a:p>
            <a:pPr marL="307440" indent="-307440" algn="just">
              <a:lnSpc>
                <a:spcPct val="110000"/>
              </a:lnSpc>
              <a:buFont typeface="Wingdings" charset="2"/>
              <a:buChar char="v"/>
            </a:pPr>
            <a:r>
              <a:rPr lang="es-ES_tradnl" sz="1600" dirty="0">
                <a:latin typeface="Cambria" charset="0"/>
                <a:ea typeface="Cambria" charset="0"/>
                <a:cs typeface="Cambria" charset="0"/>
              </a:rPr>
              <a:t>Los colectivos docentes centran su </a:t>
            </a:r>
            <a:r>
              <a:rPr lang="es-ES_tradnl" sz="1600" dirty="0" err="1">
                <a:latin typeface="Cambria" charset="0"/>
                <a:ea typeface="Cambria" charset="0"/>
                <a:cs typeface="Cambria" charset="0"/>
              </a:rPr>
              <a:t>atenci</a:t>
            </a:r>
            <a:r>
              <a:rPr lang="es-ES" sz="1600" dirty="0" err="1">
                <a:latin typeface="Cambria" charset="0"/>
                <a:ea typeface="Cambria" charset="0"/>
                <a:cs typeface="Cambria" charset="0"/>
              </a:rPr>
              <a:t>ón</a:t>
            </a:r>
            <a:r>
              <a:rPr lang="es-ES" sz="1600" dirty="0">
                <a:latin typeface="Cambria" charset="0"/>
                <a:ea typeface="Cambria" charset="0"/>
                <a:cs typeface="Cambria" charset="0"/>
              </a:rPr>
              <a:t> en </a:t>
            </a:r>
            <a:r>
              <a:rPr lang="es-ES_tradnl" sz="1600" dirty="0">
                <a:latin typeface="Cambria" charset="0"/>
                <a:ea typeface="Cambria" charset="0"/>
                <a:cs typeface="Cambria" charset="0"/>
              </a:rPr>
              <a:t>el diálogo pedagógico sobre los alumnos, la escuela y las prioridades educativas. </a:t>
            </a:r>
          </a:p>
          <a:p>
            <a:pPr marL="307440" indent="-307440" algn="just">
              <a:lnSpc>
                <a:spcPct val="110000"/>
              </a:lnSpc>
              <a:buFont typeface="Wingdings" charset="2"/>
              <a:buChar char="v"/>
            </a:pPr>
            <a:r>
              <a:rPr lang="es-ES_tradnl" sz="1600" b="1" dirty="0">
                <a:latin typeface="Cambria" charset="0"/>
                <a:ea typeface="Cambria" charset="0"/>
                <a:cs typeface="Cambria" charset="0"/>
              </a:rPr>
              <a:t>Los docentes cuentan con un Sistema de Alerta Temprana, que aporta a </a:t>
            </a:r>
            <a:r>
              <a:rPr lang="es-MX" sz="1600" b="1" dirty="0">
                <a:latin typeface="Cambria" charset="0"/>
                <a:ea typeface="Cambria" charset="0"/>
                <a:cs typeface="Cambria" charset="0"/>
              </a:rPr>
              <a:t>los docentes, directores y supervisores información objetiva sobre el avance de los alumnos,</a:t>
            </a:r>
            <a:r>
              <a:rPr lang="es-MX" sz="1600" dirty="0">
                <a:latin typeface="Cambria" charset="0"/>
                <a:ea typeface="Cambria" charset="0"/>
                <a:cs typeface="Cambria" charset="0"/>
              </a:rPr>
              <a:t> para sustentar las decisiones del colectivo, en el marco del SBM</a:t>
            </a:r>
            <a:r>
              <a:rPr lang="es-ES_tradnl" sz="1600" dirty="0">
                <a:latin typeface="Cambria" charset="0"/>
                <a:ea typeface="Cambria" charset="0"/>
                <a:cs typeface="Cambria" charset="0"/>
              </a:rPr>
              <a:t>.</a:t>
            </a:r>
          </a:p>
          <a:p>
            <a:pPr marL="307440" indent="-307440" algn="just">
              <a:lnSpc>
                <a:spcPct val="110000"/>
              </a:lnSpc>
              <a:buFont typeface="Wingdings" charset="2"/>
              <a:buChar char="v"/>
            </a:pPr>
            <a:r>
              <a:rPr lang="es-ES_tradnl" sz="1600" b="1" dirty="0">
                <a:latin typeface="Cambria" charset="0"/>
                <a:ea typeface="Cambria" charset="0"/>
                <a:cs typeface="Cambria" charset="0"/>
              </a:rPr>
              <a:t>Los espacios de </a:t>
            </a:r>
            <a:r>
              <a:rPr lang="es-ES_tradnl" sz="1600" b="1" i="1" dirty="0">
                <a:latin typeface="Cambria" charset="0"/>
                <a:ea typeface="Cambria" charset="0"/>
                <a:cs typeface="Cambria" charset="0"/>
              </a:rPr>
              <a:t>Aprendizaje entre escuelas </a:t>
            </a:r>
            <a:r>
              <a:rPr lang="es-ES_tradnl" sz="1600" b="1" dirty="0">
                <a:latin typeface="Cambria" charset="0"/>
                <a:ea typeface="Cambria" charset="0"/>
                <a:cs typeface="Cambria" charset="0"/>
              </a:rPr>
              <a:t>se convierten en oportunidades valoradas de intercambio de experiencias, materiales y métodos innovadores entre docentes.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617155" y="411817"/>
            <a:ext cx="3748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solidFill>
                  <a:srgbClr val="8971E1">
                    <a:lumMod val="75000"/>
                  </a:srgbClr>
                </a:solidFill>
                <a:latin typeface="Cambria" charset="0"/>
                <a:ea typeface="Cambria" charset="0"/>
                <a:cs typeface="Cambria" charset="0"/>
              </a:rPr>
              <a:t>99% de las escuelas de educación básica sesionan de manera regular en CTE en 29 entidades federativas.</a:t>
            </a:r>
            <a:r>
              <a:rPr lang="es-ES_tradnl" b="1" baseline="30000" dirty="0">
                <a:solidFill>
                  <a:srgbClr val="8971E1">
                    <a:lumMod val="75000"/>
                  </a:srgbClr>
                </a:solidFill>
                <a:latin typeface="Cambria" charset="0"/>
                <a:ea typeface="Cambria" charset="0"/>
                <a:cs typeface="Cambria" charset="0"/>
              </a:rPr>
              <a:t>1</a:t>
            </a:r>
            <a:r>
              <a:rPr lang="es-ES_tradnl" b="1" dirty="0">
                <a:solidFill>
                  <a:srgbClr val="8971E1">
                    <a:lumMod val="75000"/>
                  </a:srgbClr>
                </a:solidFill>
                <a:latin typeface="Cambria" charset="0"/>
                <a:ea typeface="Cambria" charset="0"/>
                <a:cs typeface="Cambria" charset="0"/>
              </a:rPr>
              <a:t>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243" y="513418"/>
            <a:ext cx="1638759" cy="98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9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7918" y="514944"/>
            <a:ext cx="7543800" cy="753688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chemeClr val="accent2"/>
                </a:solidFill>
                <a:latin typeface="Cambria" charset="0"/>
                <a:ea typeface="Cambria" charset="0"/>
                <a:cs typeface="Cambria" charset="0"/>
              </a:rPr>
              <a:t>Prospectiva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BB350C-0EB3-4356-A7CC-B0E62AE62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33"/>
          <a:stretch/>
        </p:blipFill>
        <p:spPr>
          <a:xfrm>
            <a:off x="1007918" y="3751873"/>
            <a:ext cx="2742162" cy="108076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68101" y="1753106"/>
            <a:ext cx="7581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2400" b="1" dirty="0">
                <a:solidFill>
                  <a:schemeClr val="accent2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No existe otro espacio o estrategia que pueda sustituir al CTE; para el colectivo escolar representa: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900669" y="2562452"/>
            <a:ext cx="478731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_tradnl" sz="900" dirty="0">
              <a:latin typeface="Cambria" charset="0"/>
              <a:ea typeface="Cambria" charset="0"/>
              <a:cs typeface="Cambria" charset="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s-ES_tradnl" sz="1600" dirty="0">
                <a:latin typeface="Cambria" charset="0"/>
                <a:ea typeface="Cambria" charset="0"/>
                <a:cs typeface="Cambria" charset="0"/>
              </a:rPr>
              <a:t>Dar seguimiento a la trayectoria de los alumnos.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s-ES_tradnl" sz="800" dirty="0">
              <a:latin typeface="Cambria" charset="0"/>
              <a:ea typeface="Cambria" charset="0"/>
              <a:cs typeface="Cambria" charset="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s-ES_tradnl" sz="1600" dirty="0">
                <a:latin typeface="Cambria" charset="0"/>
                <a:ea typeface="Cambria" charset="0"/>
                <a:cs typeface="Cambria" charset="0"/>
              </a:rPr>
              <a:t>Una oportunidad para la mejora de los aprendizajes de sus alumnos.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s-ES_tradnl" sz="800" dirty="0">
              <a:latin typeface="Cambria" charset="0"/>
              <a:ea typeface="Cambria" charset="0"/>
              <a:cs typeface="Cambria" charset="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s-ES_tradnl" sz="1600" dirty="0">
                <a:latin typeface="Cambria" charset="0"/>
                <a:ea typeface="Cambria" charset="0"/>
                <a:cs typeface="Cambria" charset="0"/>
              </a:rPr>
              <a:t>El desarrollo y mejora de su práctica docente.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s-ES_tradnl" sz="800" dirty="0">
              <a:latin typeface="Cambria" charset="0"/>
              <a:ea typeface="Cambria" charset="0"/>
              <a:cs typeface="Cambria" charset="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s-ES_tradnl" sz="1600" dirty="0">
                <a:latin typeface="Cambria" charset="0"/>
                <a:ea typeface="Cambria" charset="0"/>
                <a:cs typeface="Cambria" charset="0"/>
              </a:rPr>
              <a:t>Un encuentro de trabajo colegiado entre pares.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s-ES_tradnl" sz="800" dirty="0">
              <a:latin typeface="Cambria" charset="0"/>
              <a:ea typeface="Cambria" charset="0"/>
              <a:cs typeface="Cambria" charset="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s-ES_tradnl" sz="1600" dirty="0">
                <a:latin typeface="Cambria" charset="0"/>
                <a:ea typeface="Cambria" charset="0"/>
                <a:cs typeface="Cambria" charset="0"/>
              </a:rPr>
              <a:t>La articulación del trabajo pedagógico con otras escuelas.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s-ES_tradnl" sz="800" dirty="0">
              <a:latin typeface="Cambria" charset="0"/>
              <a:ea typeface="Cambria" charset="0"/>
              <a:cs typeface="Cambria" charset="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s-ES_tradnl" sz="1600" dirty="0">
                <a:latin typeface="Cambria" charset="0"/>
                <a:ea typeface="Cambria" charset="0"/>
                <a:cs typeface="Cambria" charset="0"/>
              </a:rPr>
              <a:t>Identificar de manera oportuna a los alumnos que requieren apoyo. 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s-ES_tradnl" sz="800" dirty="0">
              <a:latin typeface="Cambria" charset="0"/>
              <a:ea typeface="Cambria" charset="0"/>
              <a:cs typeface="Cambria" charset="0"/>
            </a:endParaRP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s-ES_tradnl" sz="1600" dirty="0">
                <a:latin typeface="Cambria" charset="0"/>
                <a:ea typeface="Cambria" charset="0"/>
                <a:cs typeface="Cambria" charset="0"/>
              </a:rPr>
              <a:t>Compartir estrategias didácticas para atender a los alumnos con mayores necesidades educativas.</a:t>
            </a:r>
          </a:p>
          <a:p>
            <a:pPr algn="just">
              <a:buClr>
                <a:schemeClr val="accent1">
                  <a:lumMod val="75000"/>
                </a:schemeClr>
              </a:buClr>
            </a:pPr>
            <a:endParaRPr lang="es-ES_tradnl" sz="900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741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Estrategia nacional para el fortalecimiento de la supervisi</a:t>
            </a:r>
            <a:r>
              <a:rPr lang="es-E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ón</a:t>
            </a:r>
            <a:r>
              <a:rPr lang="es-E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 escolar</a:t>
            </a:r>
            <a:endParaRPr lang="es-ES_tradnl" sz="4800" b="1" dirty="0">
              <a:solidFill>
                <a:schemeClr val="tx1">
                  <a:lumMod val="75000"/>
                  <a:lumOff val="2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b="1" dirty="0">
                <a:solidFill>
                  <a:schemeClr val="tx1">
                    <a:lumMod val="50000"/>
                    <a:lumOff val="50000"/>
                  </a:schemeClr>
                </a:solidFill>
                <a:ea typeface="Century Gothic" charset="0"/>
                <a:cs typeface="Century Gothic" charset="0"/>
              </a:rPr>
              <a:t>L</a:t>
            </a:r>
            <a:r>
              <a:rPr lang="es-ES" b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Century Gothic" charset="0"/>
                <a:cs typeface="Century Gothic" charset="0"/>
              </a:rPr>
              <a:t>íneas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ea typeface="Century Gothic" charset="0"/>
                <a:cs typeface="Century Gothic" charset="0"/>
              </a:rPr>
              <a:t> de acción y avances </a:t>
            </a:r>
          </a:p>
          <a:p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ea typeface="Century Gothic" charset="0"/>
                <a:cs typeface="Century Gothic" charset="0"/>
              </a:rPr>
              <a:t>2013 - 2018</a:t>
            </a:r>
            <a:endParaRPr lang="es-ES_tradnl" b="1" dirty="0">
              <a:solidFill>
                <a:schemeClr val="tx1">
                  <a:lumMod val="50000"/>
                  <a:lumOff val="50000"/>
                </a:schemeClr>
              </a:solidFill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457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84" y="150137"/>
            <a:ext cx="2899064" cy="2286000"/>
          </a:xfrm>
        </p:spPr>
        <p:txBody>
          <a:bodyPr>
            <a:normAutofit/>
          </a:bodyPr>
          <a:lstStyle/>
          <a:p>
            <a:r>
              <a:rPr lang="es-MX" b="1" dirty="0">
                <a:latin typeface="Candara" panose="020E0502030303020204" pitchFamily="34" charset="0"/>
              </a:rPr>
              <a:t>Supervisores </a:t>
            </a:r>
            <a:br>
              <a:rPr lang="es-MX" b="1" dirty="0">
                <a:latin typeface="Candara" panose="020E0502030303020204" pitchFamily="34" charset="0"/>
              </a:rPr>
            </a:br>
            <a:r>
              <a:rPr lang="es-MX" b="1" dirty="0">
                <a:latin typeface="Candara" panose="020E0502030303020204" pitchFamily="34" charset="0"/>
              </a:rPr>
              <a:t>Escolares</a:t>
            </a:r>
            <a:br>
              <a:rPr lang="es-MX" b="1" dirty="0">
                <a:latin typeface="Candara" panose="020E0502030303020204" pitchFamily="34" charset="0"/>
              </a:rPr>
            </a:br>
            <a:endParaRPr lang="es-ES_tradnl" b="1" dirty="0">
              <a:latin typeface="Candara" panose="020E0502030303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33129" y="928473"/>
            <a:ext cx="5103163" cy="5257800"/>
          </a:xfrm>
        </p:spPr>
        <p:txBody>
          <a:bodyPr>
            <a:noAutofit/>
          </a:bodyPr>
          <a:lstStyle/>
          <a:p>
            <a:pPr marL="307440" indent="-307440" algn="just">
              <a:buFont typeface="Wingdings" charset="2"/>
              <a:buChar char="v"/>
            </a:pPr>
            <a:r>
              <a:rPr lang="es-MX" sz="1900" dirty="0">
                <a:latin typeface="Cambria" charset="0"/>
                <a:ea typeface="Cambria" charset="0"/>
                <a:cs typeface="Cambria" charset="0"/>
              </a:rPr>
              <a:t>Su trabajo se enfocó a funciones de intermediación y control, principalmente político-administrativo.</a:t>
            </a:r>
          </a:p>
          <a:p>
            <a:pPr marL="307440" indent="-307440" algn="just">
              <a:buFont typeface="Wingdings" charset="2"/>
              <a:buChar char="v"/>
            </a:pPr>
            <a:r>
              <a:rPr lang="es-MX" sz="1900" dirty="0">
                <a:latin typeface="Cambria" charset="0"/>
                <a:ea typeface="Cambria" charset="0"/>
                <a:cs typeface="Cambria" charset="0"/>
              </a:rPr>
              <a:t>Las funciones de mayor peso tenían un carácter normativo y administrativo que las actividades sustanciales relacionadas con lo técnico pedagógico.</a:t>
            </a:r>
          </a:p>
          <a:p>
            <a:pPr marL="307440" indent="-307440" algn="just">
              <a:buFont typeface="Wingdings" charset="2"/>
              <a:buChar char="v"/>
            </a:pPr>
            <a:r>
              <a:rPr lang="es-MX" sz="1900" dirty="0">
                <a:latin typeface="Cambria" charset="0"/>
                <a:ea typeface="Cambria" charset="0"/>
                <a:cs typeface="Cambria" charset="0"/>
              </a:rPr>
              <a:t>Se concretaba a inspeccionar sus escuelas para detectar ciertos aspectos de su funcionamiento (limpieza, orden, asistencia de maestros y alumnos).</a:t>
            </a:r>
          </a:p>
          <a:p>
            <a:pPr marL="307440" indent="-307440" algn="just">
              <a:buFont typeface="Wingdings" charset="2"/>
              <a:buChar char="v"/>
            </a:pPr>
            <a:r>
              <a:rPr lang="es-MX" sz="1900" dirty="0">
                <a:latin typeface="Cambria" charset="0"/>
                <a:ea typeface="Cambria" charset="0"/>
                <a:cs typeface="Cambria" charset="0"/>
              </a:rPr>
              <a:t>No tenían una preparación profesional exprofeso para asesorar y acompañar a sus colectivos docentes. </a:t>
            </a:r>
          </a:p>
          <a:p>
            <a:pPr marL="307440" indent="-307440" algn="just">
              <a:buFont typeface="Wingdings" charset="2"/>
              <a:buChar char="v"/>
            </a:pPr>
            <a:r>
              <a:rPr lang="es-MX" sz="1900" dirty="0">
                <a:latin typeface="Cambria" charset="0"/>
                <a:ea typeface="Cambria" charset="0"/>
                <a:cs typeface="Cambria" charset="0"/>
              </a:rPr>
              <a:t>Las visitas a las escuelas generalmente no tenían un propósito definido, ni  una programación o una estrategia de acercamiento académico a los planteles.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8" y="3055299"/>
            <a:ext cx="2476171" cy="223092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89" y="1967797"/>
            <a:ext cx="1902166" cy="1426624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555748" cy="3379124"/>
          </a:xfrm>
        </p:spPr>
        <p:txBody>
          <a:bodyPr/>
          <a:lstStyle/>
          <a:p>
            <a:endParaRPr lang="es-ES_tradnl" dirty="0"/>
          </a:p>
          <a:p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3578577" y="132694"/>
            <a:ext cx="5012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830CC"/>
                </a:solidFill>
                <a:latin typeface="Cambria" charset="0"/>
                <a:ea typeface="Cambria" charset="0"/>
                <a:cs typeface="Cambria" charset="0"/>
              </a:rPr>
              <a:t>ANTES </a:t>
            </a:r>
          </a:p>
        </p:txBody>
      </p:sp>
      <p:pic>
        <p:nvPicPr>
          <p:cNvPr id="13" name="Imagen 12" descr="D:\Users\maria.blancas\Desktop\ANEXOS_INFORME_ENFSE_JULIO_2018\Anexo XVIII\CDE Fotos y videos 2015-2018\Evidencias 2018\CTE_2018\31 may 2018\XFAT637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04" y="4643727"/>
            <a:ext cx="2007243" cy="15425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1362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6118" y="824968"/>
            <a:ext cx="2005592" cy="15041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8316" y="2022658"/>
            <a:ext cx="1898195" cy="14236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14398" r="16942"/>
          <a:stretch/>
        </p:blipFill>
        <p:spPr>
          <a:xfrm rot="10800000" flipV="1">
            <a:off x="480460" y="2465284"/>
            <a:ext cx="1772713" cy="152166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5"/>
          <a:srcRect l="27076" t="11711" r="48163" b="27550"/>
          <a:stretch/>
        </p:blipFill>
        <p:spPr bwMode="auto">
          <a:xfrm>
            <a:off x="5727691" y="2048435"/>
            <a:ext cx="1373019" cy="1838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40224" t="16233" r="27579" b="6686"/>
          <a:stretch/>
        </p:blipFill>
        <p:spPr>
          <a:xfrm>
            <a:off x="6657619" y="697208"/>
            <a:ext cx="1398053" cy="18826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60" y="703199"/>
            <a:ext cx="1468700" cy="1941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78191">
            <a:off x="4848671" y="4133006"/>
            <a:ext cx="1523826" cy="190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97" t="11592" r="31428" b="6236"/>
          <a:stretch/>
        </p:blipFill>
        <p:spPr bwMode="auto">
          <a:xfrm rot="1201719">
            <a:off x="6495368" y="4137367"/>
            <a:ext cx="1418541" cy="190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389" y="4301598"/>
            <a:ext cx="3212393" cy="156862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562221" y="936532"/>
            <a:ext cx="1835807" cy="646331"/>
          </a:xfrm>
          <a:prstGeom prst="rect">
            <a:avLst/>
          </a:prstGeom>
          <a:gradFill rotWithShape="1">
            <a:gsLst>
              <a:gs pos="0">
                <a:srgbClr val="D54773">
                  <a:tint val="98000"/>
                  <a:lumMod val="110000"/>
                </a:srgbClr>
              </a:gs>
              <a:gs pos="84000">
                <a:srgbClr val="D54773">
                  <a:shade val="90000"/>
                  <a:lumMod val="88000"/>
                </a:srgbClr>
              </a:gs>
            </a:gsLst>
            <a:lin ang="5400000" scaled="0"/>
          </a:gradFill>
          <a:ln w="12700" cap="rnd" cmpd="sng" algn="ctr">
            <a:solidFill>
              <a:srgbClr val="D54773">
                <a:lumMod val="90000"/>
              </a:srgbClr>
            </a:solidFill>
            <a:prstDash val="solid"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Calibri" charset="0"/>
                <a:cs typeface="Calibri" charset="0"/>
              </a:rPr>
              <a:t>Exploración de habilidades básicas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kern="0" dirty="0">
                <a:solidFill>
                  <a:prstClr val="white"/>
                </a:solidFill>
                <a:latin typeface="Gill Sans MT"/>
                <a:ea typeface="Calibri" charset="0"/>
                <a:cs typeface="Calibri" charset="0"/>
              </a:rPr>
              <a:t>Observaci</a:t>
            </a:r>
            <a:r>
              <a:rPr lang="es-ES" sz="1200" kern="0" dirty="0" err="1">
                <a:solidFill>
                  <a:prstClr val="white"/>
                </a:solidFill>
                <a:latin typeface="Gill Sans MT"/>
                <a:ea typeface="Calibri" charset="0"/>
                <a:cs typeface="Calibri" charset="0"/>
              </a:rPr>
              <a:t>ón</a:t>
            </a:r>
            <a:r>
              <a:rPr lang="es-ES" sz="1200" kern="0" dirty="0">
                <a:solidFill>
                  <a:prstClr val="white"/>
                </a:solidFill>
                <a:latin typeface="Gill Sans MT"/>
                <a:ea typeface="Calibri" charset="0"/>
                <a:cs typeface="Calibri" charset="0"/>
              </a:rPr>
              <a:t> de clase</a:t>
            </a:r>
            <a:endParaRPr kumimoji="0" lang="es-MX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Calibri" charset="0"/>
              <a:cs typeface="Calibri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685621" y="4024599"/>
            <a:ext cx="1355986" cy="276999"/>
          </a:xfrm>
          <a:prstGeom prst="rect">
            <a:avLst/>
          </a:prstGeom>
          <a:gradFill rotWithShape="1">
            <a:gsLst>
              <a:gs pos="0">
                <a:srgbClr val="D54773">
                  <a:tint val="98000"/>
                  <a:lumMod val="110000"/>
                </a:srgbClr>
              </a:gs>
              <a:gs pos="84000">
                <a:srgbClr val="D54773">
                  <a:shade val="90000"/>
                  <a:lumMod val="88000"/>
                </a:srgbClr>
              </a:gs>
            </a:gsLst>
            <a:lin ang="5400000" scaled="0"/>
          </a:gradFill>
          <a:ln w="12700" cap="rnd" cmpd="sng" algn="ctr">
            <a:solidFill>
              <a:srgbClr val="D54773">
                <a:lumMod val="90000"/>
              </a:srgbClr>
            </a:solidFill>
            <a:prstDash val="solid"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Calibri" charset="0"/>
                <a:cs typeface="Calibri" charset="0"/>
              </a:rPr>
              <a:t>Diplomados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400794" y="2734481"/>
            <a:ext cx="1355986" cy="461665"/>
          </a:xfrm>
          <a:prstGeom prst="rect">
            <a:avLst/>
          </a:prstGeom>
          <a:gradFill rotWithShape="1">
            <a:gsLst>
              <a:gs pos="0">
                <a:srgbClr val="D54773">
                  <a:tint val="98000"/>
                  <a:lumMod val="110000"/>
                </a:srgbClr>
              </a:gs>
              <a:gs pos="84000">
                <a:srgbClr val="D54773">
                  <a:shade val="90000"/>
                  <a:lumMod val="88000"/>
                </a:srgbClr>
              </a:gs>
            </a:gsLst>
            <a:lin ang="5400000" scaled="0"/>
          </a:gradFill>
          <a:ln w="12700" cap="rnd" cmpd="sng" algn="ctr">
            <a:solidFill>
              <a:srgbClr val="D54773">
                <a:lumMod val="90000"/>
              </a:srgbClr>
            </a:solidFill>
            <a:prstDash val="solid"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Calibri" charset="0"/>
                <a:cs typeface="Calibri" charset="0"/>
              </a:rPr>
              <a:t>Capacitaci</a:t>
            </a:r>
            <a:r>
              <a:rPr lang="es-ES" sz="1200" kern="0" dirty="0" err="1">
                <a:solidFill>
                  <a:prstClr val="white"/>
                </a:solidFill>
                <a:latin typeface="Gill Sans MT"/>
                <a:ea typeface="Calibri" charset="0"/>
                <a:cs typeface="Calibri" charset="0"/>
              </a:rPr>
              <a:t>ón</a:t>
            </a:r>
            <a:r>
              <a:rPr lang="es-ES" sz="1200" kern="0" dirty="0">
                <a:solidFill>
                  <a:prstClr val="white"/>
                </a:solidFill>
                <a:latin typeface="Gill Sans MT"/>
                <a:ea typeface="Calibri" charset="0"/>
                <a:cs typeface="Calibri" charset="0"/>
              </a:rPr>
              <a:t> en </a:t>
            </a:r>
            <a:r>
              <a:rPr kumimoji="0" lang="es-MX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Calibri" charset="0"/>
                <a:cs typeface="Calibri" charset="0"/>
              </a:rPr>
              <a:t>Herramientas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823582" y="5739460"/>
            <a:ext cx="1477278" cy="276999"/>
          </a:xfrm>
          <a:prstGeom prst="rect">
            <a:avLst/>
          </a:prstGeom>
          <a:gradFill rotWithShape="1">
            <a:gsLst>
              <a:gs pos="0">
                <a:srgbClr val="D54773">
                  <a:tint val="98000"/>
                  <a:lumMod val="110000"/>
                </a:srgbClr>
              </a:gs>
              <a:gs pos="84000">
                <a:srgbClr val="D54773">
                  <a:shade val="90000"/>
                  <a:lumMod val="88000"/>
                </a:srgbClr>
              </a:gs>
            </a:gsLst>
            <a:lin ang="5400000" scaled="0"/>
          </a:gradFill>
          <a:ln w="12700" cap="rnd" cmpd="sng" algn="ctr">
            <a:solidFill>
              <a:srgbClr val="D54773">
                <a:lumMod val="90000"/>
              </a:srgbClr>
            </a:solidFill>
            <a:prstDash val="solid"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Calibri" charset="0"/>
                <a:cs typeface="Calibri" charset="0"/>
              </a:rPr>
              <a:t>Talleres Nacionales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405641" y="-22337"/>
            <a:ext cx="8194585" cy="6836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2400" dirty="0">
                <a:solidFill>
                  <a:schemeClr val="accent4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Acciones para el </a:t>
            </a:r>
            <a:r>
              <a:rPr lang="es-ES_tradnl" sz="2400" b="1" dirty="0">
                <a:solidFill>
                  <a:schemeClr val="accent4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fortalecimiento de la supervisi</a:t>
            </a:r>
            <a:r>
              <a:rPr lang="es-ES" sz="2400" b="1" dirty="0" err="1">
                <a:solidFill>
                  <a:schemeClr val="accent4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ón</a:t>
            </a: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 escolar</a:t>
            </a:r>
            <a:endParaRPr lang="es-ES_tradnl" sz="2400" dirty="0">
              <a:solidFill>
                <a:schemeClr val="accent4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143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47" y="3610212"/>
            <a:ext cx="2054051" cy="15314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795" y="3610212"/>
            <a:ext cx="2054051" cy="16213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771" y="4330959"/>
            <a:ext cx="2054051" cy="16213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778" y="1269947"/>
            <a:ext cx="2059201" cy="153187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18904" t="1351" r="19110" b="53923"/>
          <a:stretch/>
        </p:blipFill>
        <p:spPr>
          <a:xfrm>
            <a:off x="2384385" y="312517"/>
            <a:ext cx="3483980" cy="306729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08345" y="1061333"/>
            <a:ext cx="20718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</a:rPr>
              <a:t>Caja de Herramientas para </a:t>
            </a:r>
            <a:r>
              <a:rPr lang="es-ES_tradnl" sz="2400" b="1">
                <a:solidFill>
                  <a:schemeClr val="accent1">
                    <a:lumMod val="75000"/>
                  </a:schemeClr>
                </a:solidFill>
              </a:rPr>
              <a:t>el supervisor </a:t>
            </a:r>
          </a:p>
        </p:txBody>
      </p:sp>
    </p:spTree>
    <p:extLst>
      <p:ext uri="{BB962C8B-B14F-4D97-AF65-F5344CB8AC3E}">
        <p14:creationId xmlns:p14="http://schemas.microsoft.com/office/powerpoint/2010/main" val="89550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4924" y="194005"/>
            <a:ext cx="2213751" cy="1450757"/>
          </a:xfrm>
        </p:spPr>
        <p:txBody>
          <a:bodyPr anchor="ctr">
            <a:normAutofit/>
          </a:bodyPr>
          <a:lstStyle/>
          <a:p>
            <a:r>
              <a:rPr lang="es-ES_tradnl" sz="3200" b="1" dirty="0">
                <a:solidFill>
                  <a:schemeClr val="accent2"/>
                </a:solidFill>
                <a:latin typeface="Cambria" charset="0"/>
                <a:ea typeface="Cambria" charset="0"/>
                <a:cs typeface="Cambria" charset="0"/>
              </a:rPr>
              <a:t>Ahora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2056" y="1737361"/>
            <a:ext cx="7902222" cy="4353898"/>
          </a:xfrm>
        </p:spPr>
        <p:txBody>
          <a:bodyPr>
            <a:noAutofit/>
          </a:bodyPr>
          <a:lstStyle/>
          <a:p>
            <a:pPr marL="307440" indent="-307440" algn="just">
              <a:lnSpc>
                <a:spcPct val="110000"/>
              </a:lnSpc>
              <a:buFont typeface="Wingdings" charset="2"/>
              <a:buChar char="v"/>
            </a:pPr>
            <a:r>
              <a:rPr lang="es-MX" sz="1800" dirty="0">
                <a:latin typeface="Cambria" charset="0"/>
                <a:ea typeface="Cambria" charset="0"/>
                <a:cs typeface="Cambria" charset="0"/>
              </a:rPr>
              <a:t>Las herramientas y recursos con los que se ha dotado a los supervisores les facilitan su llegada a las escuelas y a los salones de clase con un propósito definido: contribuir a la mejora de los aprendizajes.</a:t>
            </a:r>
          </a:p>
          <a:p>
            <a:pPr marL="307440" indent="-307440" algn="just">
              <a:lnSpc>
                <a:spcPct val="110000"/>
              </a:lnSpc>
              <a:buFont typeface="Wingdings" charset="2"/>
              <a:buChar char="v"/>
            </a:pPr>
            <a:r>
              <a:rPr lang="es-MX" sz="1800" dirty="0">
                <a:latin typeface="Cambria" charset="0"/>
                <a:ea typeface="Cambria" charset="0"/>
                <a:cs typeface="Cambria" charset="0"/>
              </a:rPr>
              <a:t>Los resultados de las observaciones en aula son reflexionados en las sesiones de Consejo Técnico Escolar y Consejo Técnico de Zona con el fin de tomar y ejecutar decisiones informadas que permitan mejorar de manera continua las prácticas pedagógicas y el servicio educativo que las escuelas brindan. </a:t>
            </a:r>
          </a:p>
          <a:p>
            <a:pPr marL="307440" indent="-307440" algn="just">
              <a:lnSpc>
                <a:spcPct val="110000"/>
              </a:lnSpc>
              <a:buFont typeface="Wingdings" charset="2"/>
              <a:buChar char="v"/>
            </a:pPr>
            <a:r>
              <a:rPr lang="es-MX" sz="1800" dirty="0">
                <a:latin typeface="Cambria" charset="0"/>
                <a:ea typeface="Cambria" charset="0"/>
                <a:cs typeface="Cambria" charset="0"/>
              </a:rPr>
              <a:t>Los resultados obtenidos por los supervisores, durante su visita a las escuelas, contribuyen a que los colectivos docentes ejerzan su  autonomía de gestión escolar.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s-MX" b="1" dirty="0">
                <a:latin typeface="Cambria" charset="0"/>
                <a:ea typeface="Cambria" charset="0"/>
                <a:cs typeface="Cambria" charset="0"/>
              </a:rPr>
              <a:t>Hoy los supervisores son reconocidos como líderes técnico pedagógicos que han modificado sus prácticas en beneficio de las escuelas de su zona.</a:t>
            </a:r>
            <a:endParaRPr lang="es-ES_tradnl" b="1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043" y="433138"/>
            <a:ext cx="1199943" cy="9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2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9556" y="286604"/>
            <a:ext cx="7407204" cy="1450757"/>
          </a:xfrm>
        </p:spPr>
        <p:txBody>
          <a:bodyPr/>
          <a:lstStyle/>
          <a:p>
            <a:pPr algn="ctr"/>
            <a:r>
              <a:rPr lang="es-ES_tradnl" b="1" dirty="0">
                <a:solidFill>
                  <a:schemeClr val="accent1">
                    <a:lumMod val="75000"/>
                  </a:schemeClr>
                </a:solidFill>
              </a:rPr>
              <a:t>Mandato constitucional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264354" y="5438686"/>
            <a:ext cx="7136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ES" sz="2400" b="1" dirty="0">
                <a:solidFill>
                  <a:srgbClr val="7030A0"/>
                </a:solidFill>
                <a:ea typeface="Calibri" charset="0"/>
                <a:cs typeface="Calibri" charset="0"/>
              </a:rPr>
              <a:t>Toda persona tiene derecho a recibir educación </a:t>
            </a:r>
          </a:p>
          <a:p>
            <a:pPr algn="ctr" defTabSz="457200"/>
            <a:r>
              <a:rPr lang="es-ES" sz="24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charset="0"/>
                <a:cs typeface="Calibri" charset="0"/>
              </a:rPr>
              <a:t>Se trata de aprender más y mejor</a:t>
            </a:r>
            <a:endParaRPr lang="es-ES_tradnl" sz="2400" b="1" dirty="0">
              <a:solidFill>
                <a:schemeClr val="tx1">
                  <a:lumMod val="65000"/>
                  <a:lumOff val="35000"/>
                </a:schemeClr>
              </a:solidFill>
              <a:ea typeface="Calibri" charset="0"/>
              <a:cs typeface="Calibri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207911" y="3353701"/>
            <a:ext cx="7192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s-ES" sz="2400" dirty="0">
                <a:solidFill>
                  <a:prstClr val="black"/>
                </a:solidFill>
                <a:ea typeface="Calibri" charset="0"/>
                <a:cs typeface="Calibri" charset="0"/>
              </a:rPr>
              <a:t>Esto quiere decir que los alumnos cuenten con mejores maestros, libros de texto, materiales educativos y escuelas, que pasen más tiempo en las aulas y dispongan de alimentos, en especial en las zonas con mayores índices de pobreza.</a:t>
            </a:r>
            <a:endParaRPr lang="es-ES_tradnl" sz="2400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264354" y="1990522"/>
            <a:ext cx="7102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s-ES" sz="2400" dirty="0">
                <a:solidFill>
                  <a:prstClr val="black"/>
                </a:solidFill>
                <a:ea typeface="Calibri" charset="0"/>
                <a:cs typeface="Calibri" charset="0"/>
              </a:rPr>
              <a:t>Además de ser obligatoria, laica, gratuita y pública, </a:t>
            </a:r>
            <a:r>
              <a:rPr lang="es-ES" sz="2400" b="1" dirty="0">
                <a:solidFill>
                  <a:srgbClr val="7030A0"/>
                </a:solidFill>
                <a:ea typeface="Calibri" charset="0"/>
                <a:cs typeface="Calibri" charset="0"/>
              </a:rPr>
              <a:t>la educación básica en México también deberá ser de calidad, con equidad e inclusión</a:t>
            </a:r>
            <a:r>
              <a:rPr lang="es-ES" sz="2400" dirty="0">
                <a:solidFill>
                  <a:prstClr val="black"/>
                </a:solidFill>
                <a:ea typeface="Calibri" charset="0"/>
                <a:cs typeface="Calibri" charset="0"/>
              </a:rPr>
              <a:t>.</a:t>
            </a:r>
            <a:endParaRPr lang="es-ES_tradnl" sz="2400" dirty="0">
              <a:solidFill>
                <a:prstClr val="black"/>
              </a:solidFill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493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159888" y="1990423"/>
            <a:ext cx="5386832" cy="4380200"/>
          </a:xfrm>
        </p:spPr>
        <p:txBody>
          <a:bodyPr>
            <a:noAutofit/>
          </a:bodyPr>
          <a:lstStyle/>
          <a:p>
            <a:pPr marL="307440" indent="-307440" algn="just">
              <a:buFont typeface="Wingdings" charset="2"/>
              <a:buChar char="ü"/>
            </a:pPr>
            <a:r>
              <a:rPr lang="es-MX" sz="1700" b="1" dirty="0">
                <a:latin typeface="Cambria" charset="0"/>
                <a:ea typeface="Cambria" charset="0"/>
                <a:cs typeface="Cambria" charset="0"/>
              </a:rPr>
              <a:t>Incorporar a la totalidad </a:t>
            </a:r>
            <a:r>
              <a:rPr lang="es-MX" sz="1700" dirty="0">
                <a:latin typeface="Cambria" charset="0"/>
                <a:ea typeface="Cambria" charset="0"/>
                <a:cs typeface="Cambria" charset="0"/>
              </a:rPr>
              <a:t>de los supervisores que se promueven en la función a los procesos de formación en diplomados y herramientas.</a:t>
            </a:r>
          </a:p>
          <a:p>
            <a:pPr marL="307440" indent="-307440" algn="just">
              <a:buFont typeface="Wingdings" charset="2"/>
              <a:buChar char="ü"/>
            </a:pPr>
            <a:r>
              <a:rPr lang="es-MX" sz="1700" b="1" dirty="0">
                <a:latin typeface="Cambria" charset="0"/>
                <a:ea typeface="Cambria" charset="0"/>
                <a:cs typeface="Cambria" charset="0"/>
              </a:rPr>
              <a:t>Desarrollar la Segunda Generación </a:t>
            </a:r>
            <a:r>
              <a:rPr lang="es-MX" sz="1700" dirty="0">
                <a:latin typeface="Cambria" charset="0"/>
                <a:ea typeface="Cambria" charset="0"/>
                <a:cs typeface="Cambria" charset="0"/>
              </a:rPr>
              <a:t>del diplomado “Una gestión directiva centrada en el aprendizaje”. </a:t>
            </a:r>
          </a:p>
          <a:p>
            <a:pPr marL="307440" indent="-307440" algn="just">
              <a:buFont typeface="Wingdings" charset="2"/>
              <a:buChar char="ü"/>
            </a:pPr>
            <a:r>
              <a:rPr lang="es-MX" sz="1700" b="1" dirty="0">
                <a:latin typeface="Cambria" charset="0"/>
                <a:ea typeface="Cambria" charset="0"/>
                <a:cs typeface="Cambria" charset="0"/>
              </a:rPr>
              <a:t>Institucionalizar </a:t>
            </a:r>
            <a:r>
              <a:rPr lang="es-MX" sz="1700" dirty="0">
                <a:latin typeface="Cambria" charset="0"/>
                <a:ea typeface="Cambria" charset="0"/>
                <a:cs typeface="Cambria" charset="0"/>
              </a:rPr>
              <a:t>diálogo profesional entre supervisores, docentes y directores escolares con base en la información y resultados obtenidos de </a:t>
            </a:r>
            <a:r>
              <a:rPr lang="es-MX" sz="1700" b="1" dirty="0">
                <a:latin typeface="Cambria" charset="0"/>
                <a:ea typeface="Cambria" charset="0"/>
                <a:cs typeface="Cambria" charset="0"/>
              </a:rPr>
              <a:t>la aplicación de las herramientas para el supervisor.</a:t>
            </a:r>
            <a:endParaRPr lang="es-MX" sz="1700" dirty="0">
              <a:latin typeface="Cambria" charset="0"/>
              <a:ea typeface="Cambria" charset="0"/>
              <a:cs typeface="Cambria" charset="0"/>
            </a:endParaRPr>
          </a:p>
          <a:p>
            <a:pPr marL="307440" indent="-307440" algn="just">
              <a:buFont typeface="Wingdings" charset="2"/>
              <a:buChar char="ü"/>
            </a:pPr>
            <a:r>
              <a:rPr lang="es-MX" sz="1700" b="1" dirty="0">
                <a:latin typeface="Cambria" charset="0"/>
                <a:ea typeface="Cambria" charset="0"/>
                <a:cs typeface="Cambria" charset="0"/>
              </a:rPr>
              <a:t>Continuar la realización de Talleres Nacionales con supervisores escolares</a:t>
            </a:r>
            <a:r>
              <a:rPr lang="es-MX" sz="1700" dirty="0">
                <a:latin typeface="Cambria" charset="0"/>
                <a:ea typeface="Cambria" charset="0"/>
                <a:cs typeface="Cambria" charset="0"/>
              </a:rPr>
              <a:t> por considerarse espacios en el que se comparten temas de interés para unificar, armonizar y desarrollar formas de organización en las escuelas. </a:t>
            </a:r>
          </a:p>
          <a:p>
            <a:pPr marL="307440" indent="-307440" algn="just">
              <a:buFont typeface="Wingdings" charset="2"/>
              <a:buChar char="ü"/>
            </a:pPr>
            <a:endParaRPr lang="es-MX" sz="17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chemeClr val="accent2"/>
                </a:solidFill>
                <a:latin typeface="Cambria" charset="0"/>
                <a:ea typeface="Cambria" charset="0"/>
                <a:cs typeface="Cambria" charset="0"/>
              </a:rPr>
              <a:t>Prospectiva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07" y="1990423"/>
            <a:ext cx="1528212" cy="2037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7832" y="4525248"/>
            <a:ext cx="1933711" cy="1450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370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19201" y="2438400"/>
            <a:ext cx="66491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>
                <a:solidFill>
                  <a:schemeClr val="accent1">
                    <a:lumMod val="75000"/>
                  </a:schemeClr>
                </a:solidFill>
              </a:rPr>
              <a:t>¿Cu</a:t>
            </a:r>
            <a:r>
              <a:rPr lang="es-ES" sz="6000" b="1" dirty="0" err="1">
                <a:solidFill>
                  <a:schemeClr val="accent1">
                    <a:lumMod val="75000"/>
                  </a:schemeClr>
                </a:solidFill>
              </a:rPr>
              <a:t>áles</a:t>
            </a:r>
            <a:r>
              <a:rPr lang="es-ES" sz="6000" b="1" dirty="0">
                <a:solidFill>
                  <a:schemeClr val="accent1">
                    <a:lumMod val="75000"/>
                  </a:schemeClr>
                </a:solidFill>
              </a:rPr>
              <a:t> son los retos o desafíos?</a:t>
            </a:r>
            <a:endParaRPr lang="es-ES_tradnl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12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6 Marcador de contenido"/>
          <p:cNvGraphicFramePr>
            <a:graphicFrameLocks/>
          </p:cNvGraphicFramePr>
          <p:nvPr>
            <p:extLst/>
          </p:nvPr>
        </p:nvGraphicFramePr>
        <p:xfrm>
          <a:off x="457200" y="2133600"/>
          <a:ext cx="40386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7 Marcador de contenido"/>
          <p:cNvGraphicFramePr>
            <a:graphicFrameLocks/>
          </p:cNvGraphicFramePr>
          <p:nvPr>
            <p:extLst/>
          </p:nvPr>
        </p:nvGraphicFramePr>
        <p:xfrm>
          <a:off x="4648200" y="2133600"/>
          <a:ext cx="40386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545167" y="3228623"/>
            <a:ext cx="18626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ES_tradnl" sz="1600" b="1" dirty="0">
                <a:solidFill>
                  <a:prstClr val="white"/>
                </a:solidFill>
              </a:rPr>
              <a:t>Áreas </a:t>
            </a:r>
          </a:p>
          <a:p>
            <a:pPr algn="ctr" defTabSz="457200"/>
            <a:r>
              <a:rPr lang="es-ES_tradnl" sz="1600" b="1" dirty="0">
                <a:solidFill>
                  <a:prstClr val="white"/>
                </a:solidFill>
              </a:rPr>
              <a:t>Centrales</a:t>
            </a:r>
          </a:p>
          <a:p>
            <a:pPr algn="ctr" defTabSz="457200"/>
            <a:r>
              <a:rPr lang="es-ES_tradnl" sz="1600" b="1" dirty="0">
                <a:solidFill>
                  <a:prstClr val="white"/>
                </a:solidFill>
              </a:rPr>
              <a:t> Jefes de Sector</a:t>
            </a:r>
          </a:p>
          <a:p>
            <a:pPr algn="ctr" defTabSz="457200"/>
            <a:endParaRPr lang="es-ES_tradnl" sz="1600" b="1" dirty="0">
              <a:solidFill>
                <a:prstClr val="white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545167" y="2643848"/>
            <a:ext cx="1862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ES_tradnl" sz="1600" b="1" dirty="0">
                <a:solidFill>
                  <a:prstClr val="white"/>
                </a:solidFill>
              </a:rPr>
              <a:t>AEL</a:t>
            </a:r>
          </a:p>
          <a:p>
            <a:pPr algn="ctr" defTabSz="457200"/>
            <a:endParaRPr lang="es-ES_tradnl" sz="1600" b="1" dirty="0">
              <a:solidFill>
                <a:prstClr val="white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45167" y="4468998"/>
            <a:ext cx="1862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ES_tradnl" sz="2400" b="1">
                <a:solidFill>
                  <a:prstClr val="white"/>
                </a:solidFill>
              </a:rPr>
              <a:t>Supervisor</a:t>
            </a:r>
            <a:endParaRPr lang="es-ES_tradnl" sz="2400" b="1" dirty="0">
              <a:solidFill>
                <a:prstClr val="white"/>
              </a:solidFill>
            </a:endParaRPr>
          </a:p>
          <a:p>
            <a:pPr algn="ctr" defTabSz="457200"/>
            <a:endParaRPr lang="es-ES_tradnl" sz="2400" b="1" dirty="0">
              <a:solidFill>
                <a:prstClr val="white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736167" y="5356440"/>
            <a:ext cx="1862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ES_tradnl" sz="1600" b="1" dirty="0">
                <a:solidFill>
                  <a:prstClr val="white"/>
                </a:solidFill>
              </a:rPr>
              <a:t>AEL</a:t>
            </a:r>
          </a:p>
          <a:p>
            <a:pPr algn="ctr" defTabSz="457200"/>
            <a:endParaRPr lang="es-ES_tradnl" sz="1600" b="1" dirty="0">
              <a:solidFill>
                <a:prstClr val="white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736167" y="4180591"/>
            <a:ext cx="1862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ES_tradnl" sz="1400" b="1" dirty="0">
                <a:solidFill>
                  <a:prstClr val="white"/>
                </a:solidFill>
              </a:rPr>
              <a:t>Áreas </a:t>
            </a:r>
          </a:p>
          <a:p>
            <a:pPr algn="ctr" defTabSz="457200"/>
            <a:r>
              <a:rPr lang="es-ES_tradnl" sz="1400" b="1" dirty="0">
                <a:solidFill>
                  <a:prstClr val="white"/>
                </a:solidFill>
              </a:rPr>
              <a:t>Centrales</a:t>
            </a:r>
          </a:p>
          <a:p>
            <a:pPr algn="ctr" defTabSz="457200"/>
            <a:r>
              <a:rPr lang="es-ES_tradnl" sz="1400" b="1" dirty="0">
                <a:solidFill>
                  <a:prstClr val="white"/>
                </a:solidFill>
              </a:rPr>
              <a:t> Jefes de Sector</a:t>
            </a:r>
          </a:p>
          <a:p>
            <a:pPr algn="ctr" defTabSz="457200"/>
            <a:endParaRPr lang="es-ES_tradnl" sz="1400" b="1" dirty="0">
              <a:solidFill>
                <a:prstClr val="white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779911" y="3321903"/>
            <a:ext cx="1862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ES_tradnl" sz="2400" b="1">
                <a:solidFill>
                  <a:prstClr val="white"/>
                </a:solidFill>
              </a:rPr>
              <a:t>Supervisor</a:t>
            </a:r>
            <a:endParaRPr lang="es-ES_tradnl" sz="2400" b="1" dirty="0">
              <a:solidFill>
                <a:prstClr val="white"/>
              </a:solidFill>
            </a:endParaRPr>
          </a:p>
          <a:p>
            <a:pPr algn="ctr" defTabSz="457200"/>
            <a:endParaRPr lang="es-ES_tradnl" sz="2400" b="1" dirty="0">
              <a:solidFill>
                <a:prstClr val="white"/>
              </a:solidFill>
            </a:endParaRPr>
          </a:p>
        </p:txBody>
      </p:sp>
      <p:sp>
        <p:nvSpPr>
          <p:cNvPr id="12" name="9 Marcador de texto"/>
          <p:cNvSpPr txBox="1">
            <a:spLocks/>
          </p:cNvSpPr>
          <p:nvPr/>
        </p:nvSpPr>
        <p:spPr>
          <a:xfrm>
            <a:off x="455612" y="1155840"/>
            <a:ext cx="4040188" cy="685800"/>
          </a:xfrm>
          <a:prstGeom prst="rect">
            <a:avLst/>
          </a:prstGeom>
          <a:noFill/>
          <a:ln>
            <a:noFill/>
          </a:ln>
        </p:spPr>
        <p:txBody>
          <a:bodyPr vert="horz" lIns="91440" anchor="b" anchorCtr="0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None/>
              <a:defRPr kumimoji="0"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None/>
              <a:defRPr kumimoji="0"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727CA3"/>
              </a:buClr>
              <a:defRPr/>
            </a:pPr>
            <a:r>
              <a:rPr lang="es-MX" sz="2800" dirty="0">
                <a:solidFill>
                  <a:srgbClr val="E32D91">
                    <a:lumMod val="75000"/>
                  </a:srgbClr>
                </a:solidFill>
                <a:latin typeface="Candara" charset="0"/>
                <a:ea typeface="Candara" charset="0"/>
                <a:cs typeface="Candara" charset="0"/>
              </a:rPr>
              <a:t>para pasar de esto…</a:t>
            </a:r>
          </a:p>
        </p:txBody>
      </p:sp>
      <p:sp>
        <p:nvSpPr>
          <p:cNvPr id="14" name="10 Marcador de texto"/>
          <p:cNvSpPr txBox="1">
            <a:spLocks/>
          </p:cNvSpPr>
          <p:nvPr/>
        </p:nvSpPr>
        <p:spPr>
          <a:xfrm>
            <a:off x="4495800" y="1155840"/>
            <a:ext cx="4041775" cy="685800"/>
          </a:xfrm>
          <a:prstGeom prst="rect">
            <a:avLst/>
          </a:prstGeom>
          <a:noFill/>
          <a:ln>
            <a:noFill/>
          </a:ln>
        </p:spPr>
        <p:txBody>
          <a:bodyPr vert="horz" lIns="91440" anchor="b" anchorCtr="0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None/>
              <a:defRPr kumimoji="0"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None/>
              <a:defRPr kumimoji="0"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727CA3"/>
              </a:buClr>
              <a:defRPr/>
            </a:pPr>
            <a:r>
              <a:rPr lang="es-MX" sz="2800">
                <a:solidFill>
                  <a:srgbClr val="E32D91">
                    <a:lumMod val="75000"/>
                  </a:srgbClr>
                </a:solidFill>
                <a:latin typeface="Candara" charset="0"/>
                <a:ea typeface="Candara" charset="0"/>
                <a:cs typeface="Candara" charset="0"/>
              </a:rPr>
              <a:t>a esto?</a:t>
            </a:r>
            <a:endParaRPr lang="es-MX" sz="2800" dirty="0">
              <a:solidFill>
                <a:srgbClr val="E32D91">
                  <a:lumMod val="75000"/>
                </a:srgb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cxnSp>
        <p:nvCxnSpPr>
          <p:cNvPr id="16" name="Conector recto de flecha 15"/>
          <p:cNvCxnSpPr/>
          <p:nvPr/>
        </p:nvCxnSpPr>
        <p:spPr>
          <a:xfrm flipH="1">
            <a:off x="761998" y="2754489"/>
            <a:ext cx="11289" cy="2025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H="1" flipV="1">
            <a:off x="8161865" y="3871753"/>
            <a:ext cx="5646" cy="20254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H="1">
            <a:off x="4724399" y="2754489"/>
            <a:ext cx="11289" cy="2025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8 Título"/>
          <p:cNvSpPr txBox="1">
            <a:spLocks/>
          </p:cNvSpPr>
          <p:nvPr/>
        </p:nvSpPr>
        <p:spPr>
          <a:xfrm>
            <a:off x="455613" y="599182"/>
            <a:ext cx="2952220" cy="457200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21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2400" b="1">
                <a:solidFill>
                  <a:srgbClr val="E32D91">
                    <a:lumMod val="75000"/>
                  </a:srgbClr>
                </a:solidFill>
              </a:rPr>
              <a:t>¿Qué hacer…</a:t>
            </a:r>
            <a:endParaRPr lang="es-MX" sz="2400" b="1" dirty="0">
              <a:solidFill>
                <a:srgbClr val="E32D91">
                  <a:lumMod val="75000"/>
                </a:srgbClr>
              </a:solidFill>
            </a:endParaRPr>
          </a:p>
        </p:txBody>
      </p:sp>
      <p:sp>
        <p:nvSpPr>
          <p:cNvPr id="22" name="8 Título"/>
          <p:cNvSpPr txBox="1">
            <a:spLocks/>
          </p:cNvSpPr>
          <p:nvPr/>
        </p:nvSpPr>
        <p:spPr>
          <a:xfrm>
            <a:off x="6122723" y="6316770"/>
            <a:ext cx="2564077" cy="457200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21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2400" b="1">
                <a:solidFill>
                  <a:srgbClr val="E32D91">
                    <a:lumMod val="75000"/>
                  </a:srgbClr>
                </a:solidFill>
              </a:rPr>
              <a:t>¿Es posible?</a:t>
            </a:r>
            <a:endParaRPr lang="es-MX" sz="2400" b="1" dirty="0">
              <a:solidFill>
                <a:srgbClr val="E32D9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59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b="1" dirty="0"/>
              <a:t>Condiciones </a:t>
            </a:r>
            <a:endParaRPr lang="es-ES_tradnl" sz="2800" b="1" dirty="0"/>
          </a:p>
        </p:txBody>
      </p:sp>
      <p:sp>
        <p:nvSpPr>
          <p:cNvPr id="4" name="Rectángulo 3"/>
          <p:cNvSpPr/>
          <p:nvPr/>
        </p:nvSpPr>
        <p:spPr>
          <a:xfrm>
            <a:off x="3567289" y="2140927"/>
            <a:ext cx="52267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es-ES_tradnl" sz="2400" dirty="0">
                <a:solidFill>
                  <a:prstClr val="black"/>
                </a:solidFill>
              </a:rPr>
              <a:t>Tres las condiciones que deben existir para que sea posible la autonomía escolar: </a:t>
            </a:r>
          </a:p>
          <a:p>
            <a:pPr algn="just" defTabSz="457200"/>
            <a:endParaRPr lang="es-ES_tradnl" sz="1000" dirty="0">
              <a:solidFill>
                <a:prstClr val="black"/>
              </a:solidFill>
            </a:endParaRPr>
          </a:p>
          <a:p>
            <a:pPr marL="342900" indent="-342900" algn="just" defTabSz="457200">
              <a:buFontTx/>
              <a:buAutoNum type="arabicPeriod"/>
            </a:pPr>
            <a:r>
              <a:rPr lang="es-ES_tradnl" sz="2400" dirty="0">
                <a:solidFill>
                  <a:prstClr val="black"/>
                </a:solidFill>
              </a:rPr>
              <a:t>La capacidad y disposición de la escuela para tomar decisiones; </a:t>
            </a:r>
          </a:p>
          <a:p>
            <a:pPr marL="342900" indent="-342900" algn="just" defTabSz="457200">
              <a:buFontTx/>
              <a:buAutoNum type="arabicPeriod"/>
            </a:pPr>
            <a:endParaRPr lang="es-ES_tradnl" sz="1000" dirty="0">
              <a:solidFill>
                <a:prstClr val="black"/>
              </a:solidFill>
            </a:endParaRPr>
          </a:p>
          <a:p>
            <a:pPr marL="342900" indent="-342900" algn="just" defTabSz="457200">
              <a:buFontTx/>
              <a:buAutoNum type="arabicPeriod"/>
            </a:pPr>
            <a:r>
              <a:rPr lang="es-ES_tradnl" sz="2400" dirty="0">
                <a:solidFill>
                  <a:prstClr val="black"/>
                </a:solidFill>
              </a:rPr>
              <a:t>La </a:t>
            </a:r>
            <a:r>
              <a:rPr lang="es-ES_tradnl" sz="2400" b="1" dirty="0">
                <a:solidFill>
                  <a:prstClr val="black"/>
                </a:solidFill>
              </a:rPr>
              <a:t>voluntad de las autoridades educativas </a:t>
            </a:r>
            <a:r>
              <a:rPr lang="es-ES_tradnl" sz="2400" dirty="0">
                <a:solidFill>
                  <a:prstClr val="black"/>
                </a:solidFill>
              </a:rPr>
              <a:t>para ceder poder de decisión a las escuelas; y </a:t>
            </a:r>
          </a:p>
          <a:p>
            <a:pPr marL="342900" indent="-342900" algn="just" defTabSz="457200">
              <a:buFontTx/>
              <a:buAutoNum type="arabicPeriod"/>
            </a:pPr>
            <a:endParaRPr lang="es-ES_tradnl" sz="1000" dirty="0">
              <a:solidFill>
                <a:prstClr val="black"/>
              </a:solidFill>
            </a:endParaRPr>
          </a:p>
          <a:p>
            <a:pPr marL="342900" indent="-342900" algn="just" defTabSz="457200">
              <a:buFontTx/>
              <a:buAutoNum type="arabicPeriod"/>
            </a:pPr>
            <a:r>
              <a:rPr lang="es-ES_tradnl" sz="2400" dirty="0">
                <a:solidFill>
                  <a:prstClr val="black"/>
                </a:solidFill>
              </a:rPr>
              <a:t>La transferencia de recursos para la operación autónoma de las escuelas.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21" y="2216731"/>
            <a:ext cx="2799644" cy="15985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21" y="4313978"/>
            <a:ext cx="2799644" cy="17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36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4445" y="1060860"/>
            <a:ext cx="826346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800" dirty="0">
                <a:solidFill>
                  <a:prstClr val="black"/>
                </a:solidFill>
              </a:rPr>
              <a:t>Es importante reconocer que se requiere trabajar aún más en el reto que representa fortalecer a la supervisión, por lo que se hace necesario reflexionar en tres compromisos que la SEP hizo en 2014: </a:t>
            </a:r>
          </a:p>
          <a:p>
            <a:pPr algn="just"/>
            <a:endParaRPr lang="es-ES_tradnl" sz="1600" dirty="0">
              <a:solidFill>
                <a:prstClr val="black"/>
              </a:solidFill>
            </a:endParaRPr>
          </a:p>
          <a:p>
            <a:pPr marL="457200" indent="-457200" algn="just">
              <a:buClr>
                <a:schemeClr val="accent1">
                  <a:lumMod val="75000"/>
                </a:schemeClr>
              </a:buClr>
              <a:buFont typeface="Courier New" charset="0"/>
              <a:buChar char="o"/>
            </a:pPr>
            <a:r>
              <a:rPr lang="es-ES_tradnl" sz="2800" b="1" dirty="0">
                <a:solidFill>
                  <a:prstClr val="black"/>
                </a:solidFill>
              </a:rPr>
              <a:t>Reducir significativamente las tareas administrativas </a:t>
            </a:r>
            <a:r>
              <a:rPr lang="es-ES_tradnl" sz="2800" dirty="0">
                <a:solidFill>
                  <a:prstClr val="black"/>
                </a:solidFill>
              </a:rPr>
              <a:t>del supervisor. 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Courier New" charset="0"/>
              <a:buChar char="o"/>
            </a:pPr>
            <a:endParaRPr lang="es-ES_tradnl" sz="1600" dirty="0">
              <a:solidFill>
                <a:prstClr val="black"/>
              </a:solidFill>
            </a:endParaRPr>
          </a:p>
          <a:p>
            <a:pPr marL="457200" indent="-457200" algn="just">
              <a:buClr>
                <a:schemeClr val="accent1">
                  <a:lumMod val="75000"/>
                </a:schemeClr>
              </a:buClr>
              <a:buFont typeface="Courier New" charset="0"/>
              <a:buChar char="o"/>
            </a:pPr>
            <a:r>
              <a:rPr lang="es-ES_tradnl" sz="2800" b="1" dirty="0">
                <a:solidFill>
                  <a:prstClr val="black"/>
                </a:solidFill>
              </a:rPr>
              <a:t>Fortalecer sus funciones</a:t>
            </a:r>
            <a:r>
              <a:rPr lang="es-ES_tradnl" sz="2800" dirty="0">
                <a:solidFill>
                  <a:prstClr val="black"/>
                </a:solidFill>
              </a:rPr>
              <a:t> de orientación y asesoría pedagógicas.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Courier New" charset="0"/>
              <a:buChar char="o"/>
            </a:pPr>
            <a:endParaRPr lang="es-ES_tradnl" sz="1600" dirty="0">
              <a:solidFill>
                <a:prstClr val="black"/>
              </a:solidFill>
            </a:endParaRPr>
          </a:p>
          <a:p>
            <a:pPr marL="457200" indent="-457200" algn="just">
              <a:buClr>
                <a:schemeClr val="accent1">
                  <a:lumMod val="75000"/>
                </a:schemeClr>
              </a:buClr>
              <a:buFont typeface="Courier New" charset="0"/>
              <a:buChar char="o"/>
            </a:pPr>
            <a:r>
              <a:rPr lang="es-ES_tradnl" sz="2800" b="1" dirty="0">
                <a:solidFill>
                  <a:prstClr val="black"/>
                </a:solidFill>
              </a:rPr>
              <a:t>Establecer equipos de apoyo</a:t>
            </a:r>
            <a:r>
              <a:rPr lang="es-ES_tradnl" sz="2800" dirty="0">
                <a:solidFill>
                  <a:prstClr val="black"/>
                </a:solidFill>
              </a:rPr>
              <a:t> a la supervisión escolar en el desarrollo y mejora continua de las escuelas.</a:t>
            </a:r>
          </a:p>
        </p:txBody>
      </p:sp>
    </p:spTree>
    <p:extLst>
      <p:ext uri="{BB962C8B-B14F-4D97-AF65-F5344CB8AC3E}">
        <p14:creationId xmlns:p14="http://schemas.microsoft.com/office/powerpoint/2010/main" val="1354407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327377" y="33863"/>
            <a:ext cx="8489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ES_tradnl" sz="2400" b="1" dirty="0">
                <a:solidFill>
                  <a:srgbClr val="E32D91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Hacia la mejora de nuestras escuelas de educación</a:t>
            </a:r>
            <a:r>
              <a:rPr lang="es-ES" sz="2400" b="1" dirty="0">
                <a:solidFill>
                  <a:srgbClr val="E32D91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 básica</a:t>
            </a:r>
            <a:endParaRPr lang="es-ES_tradnl" sz="2400" b="1" dirty="0">
              <a:solidFill>
                <a:srgbClr val="E32D91">
                  <a:lumMod val="75000"/>
                </a:srgb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Imagen 3" descr="Rompecabezas Escuela colores-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56" y="478097"/>
            <a:ext cx="8256345" cy="637990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12125" y="3035070"/>
            <a:ext cx="23390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sz="1700" b="1" dirty="0">
                <a:solidFill>
                  <a:schemeClr val="bg2">
                    <a:lumMod val="25000"/>
                  </a:schemeClr>
                </a:solidFill>
              </a:rPr>
              <a:t>Herramienta en </a:t>
            </a:r>
            <a:br>
              <a:rPr lang="is-IS" sz="17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is-IS" sz="1700" b="1" dirty="0">
                <a:solidFill>
                  <a:schemeClr val="bg2">
                    <a:lumMod val="25000"/>
                  </a:schemeClr>
                </a:solidFill>
              </a:rPr>
              <a:t>Observación de clase</a:t>
            </a:r>
            <a:endParaRPr lang="es-ES_tradnl" sz="17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09600" y="1412240"/>
            <a:ext cx="2286000" cy="89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sz="1700" b="1" dirty="0">
                <a:solidFill>
                  <a:schemeClr val="bg2">
                    <a:lumMod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Herramienta en </a:t>
            </a:r>
            <a:br>
              <a:rPr lang="is-IS" sz="1700" b="1" dirty="0">
                <a:solidFill>
                  <a:schemeClr val="bg2">
                    <a:lumMod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is-IS" sz="1700" b="1" dirty="0">
                <a:solidFill>
                  <a:schemeClr val="bg2">
                    <a:lumMod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Exploración de habilidades básicas</a:t>
            </a:r>
            <a:endParaRPr lang="es-ES_tradnl" sz="1700" b="1" dirty="0">
              <a:solidFill>
                <a:schemeClr val="bg2">
                  <a:lumMod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014720" y="2621280"/>
            <a:ext cx="23368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sz="1700" b="1" dirty="0">
                <a:solidFill>
                  <a:schemeClr val="bg2">
                    <a:lumMod val="25000"/>
                  </a:schemeClr>
                </a:solidFill>
              </a:rPr>
              <a:t>Caja de herramientas </a:t>
            </a:r>
            <a:br>
              <a:rPr lang="is-IS" sz="17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is-IS" sz="1700" b="1" dirty="0">
                <a:solidFill>
                  <a:schemeClr val="bg2">
                    <a:lumMod val="25000"/>
                  </a:schemeClr>
                </a:solidFill>
              </a:rPr>
              <a:t>para el supervisor</a:t>
            </a:r>
            <a:endParaRPr lang="es-ES_tradnl" sz="17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217920" y="772160"/>
            <a:ext cx="205232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sz="1700" b="1" dirty="0">
                <a:solidFill>
                  <a:schemeClr val="bg2">
                    <a:lumMod val="25000"/>
                  </a:schemeClr>
                </a:solidFill>
              </a:rPr>
              <a:t>Fichas para el </a:t>
            </a:r>
            <a:br>
              <a:rPr lang="is-IS" sz="17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is-IS" sz="1700" b="1" dirty="0">
                <a:solidFill>
                  <a:schemeClr val="bg2">
                    <a:lumMod val="25000"/>
                  </a:schemeClr>
                </a:solidFill>
              </a:rPr>
              <a:t>Consejo Técnico </a:t>
            </a:r>
            <a:br>
              <a:rPr lang="is-IS" sz="17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is-IS" sz="1700" b="1" dirty="0">
                <a:solidFill>
                  <a:schemeClr val="bg2">
                    <a:lumMod val="25000"/>
                  </a:schemeClr>
                </a:solidFill>
              </a:rPr>
              <a:t>de Zona</a:t>
            </a:r>
            <a:endParaRPr lang="es-ES_tradnl" sz="17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70560" y="5805050"/>
            <a:ext cx="2397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Acuerdo número </a:t>
            </a:r>
          </a:p>
          <a:p>
            <a:pPr algn="ctr" defTabSz="457200"/>
            <a:r>
              <a:rPr lang="es-MX" sz="1600" b="1" dirty="0">
                <a:solidFill>
                  <a:schemeClr val="bg2">
                    <a:lumMod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15/10/2017</a:t>
            </a:r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</a:p>
          <a:p>
            <a:pPr algn="ctr" defTabSz="457200"/>
            <a:r>
              <a:rPr lang="is-IS" sz="1600" b="1" dirty="0">
                <a:solidFill>
                  <a:schemeClr val="bg2">
                    <a:lumMod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Lineamientos de CTE</a:t>
            </a:r>
            <a:endParaRPr lang="es-ES_tradnl" sz="1700" b="1" dirty="0">
              <a:solidFill>
                <a:schemeClr val="bg2">
                  <a:lumMod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200400" y="1595120"/>
            <a:ext cx="25501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sz="1700" b="1" dirty="0">
                <a:solidFill>
                  <a:schemeClr val="bg2">
                    <a:lumMod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Seguimiento en línea del CTE</a:t>
            </a:r>
            <a:endParaRPr lang="es-ES_tradnl" sz="1700" b="1" dirty="0">
              <a:solidFill>
                <a:schemeClr val="bg2">
                  <a:lumMod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821680" y="5242560"/>
            <a:ext cx="25501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sz="1700" b="1" dirty="0">
                <a:solidFill>
                  <a:schemeClr val="bg2">
                    <a:lumMod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Guías de Consejo Técnico Escolar</a:t>
            </a:r>
            <a:endParaRPr lang="es-ES_tradnl" sz="1700" b="1" dirty="0">
              <a:solidFill>
                <a:schemeClr val="bg2">
                  <a:lumMod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190240" y="3007360"/>
            <a:ext cx="25501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sz="1700" b="1" dirty="0">
                <a:solidFill>
                  <a:schemeClr val="bg2">
                    <a:lumMod val="25000"/>
                  </a:schemeClr>
                </a:solidFill>
              </a:rPr>
              <a:t>Lineamientos para ajustes e implementación del calendario escolar</a:t>
            </a:r>
            <a:endParaRPr lang="es-ES_tradnl" sz="17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60400" y="4602480"/>
            <a:ext cx="25501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sz="1700" b="1" dirty="0">
                <a:solidFill>
                  <a:schemeClr val="bg2">
                    <a:lumMod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Reuniones Nacionales para supervisores</a:t>
            </a:r>
            <a:endParaRPr lang="es-ES_tradnl" sz="1700" b="1" dirty="0">
              <a:solidFill>
                <a:schemeClr val="bg2">
                  <a:lumMod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948548" y="5860470"/>
            <a:ext cx="1885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sz="1400" b="1" dirty="0">
                <a:solidFill>
                  <a:schemeClr val="bg2">
                    <a:lumMod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Implementación de un Sistema de Alerta Temprana</a:t>
            </a:r>
            <a:endParaRPr lang="es-ES_tradnl" sz="1400" b="1" dirty="0">
              <a:solidFill>
                <a:schemeClr val="bg2">
                  <a:lumMod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423920" y="4513303"/>
            <a:ext cx="3823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sz="1400" b="1" dirty="0">
                <a:solidFill>
                  <a:schemeClr val="bg2">
                    <a:lumMod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Diplomado “ Una supervisión efectiva para la mejora del aprendizaje de nuestros alumnos”</a:t>
            </a:r>
            <a:endParaRPr lang="es-ES_tradnl" sz="1500" b="1" dirty="0">
              <a:solidFill>
                <a:schemeClr val="bg2">
                  <a:lumMod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955040" y="665229"/>
            <a:ext cx="376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sz="1400" b="1" dirty="0">
                <a:solidFill>
                  <a:schemeClr val="bg2">
                    <a:lumMod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Diplomado “ Una gesti</a:t>
            </a:r>
            <a:r>
              <a:rPr lang="es-ES" sz="1400" b="1" dirty="0" err="1">
                <a:solidFill>
                  <a:schemeClr val="bg2">
                    <a:lumMod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</a:t>
            </a:r>
            <a:r>
              <a:rPr lang="is-IS" sz="1400" b="1" dirty="0">
                <a:solidFill>
                  <a:schemeClr val="bg2">
                    <a:lumMod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directiva centrada en el aprendizaje”</a:t>
            </a:r>
            <a:endParaRPr lang="es-ES_tradnl" sz="1400" b="1" dirty="0">
              <a:solidFill>
                <a:schemeClr val="bg2">
                  <a:lumMod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887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3576833" y="1286758"/>
            <a:ext cx="24425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s-ES_tradnl" b="1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ACUERDO número </a:t>
            </a:r>
            <a:r>
              <a:rPr lang="es-ES_tradnl" b="1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15/10/17 Lineamientos </a:t>
            </a:r>
            <a:r>
              <a:rPr lang="es-ES_tradnl" b="1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para la organización y funcionamiento de los CTE</a:t>
            </a:r>
            <a:endParaRPr lang="es-ES_tradnl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Imagen 2" descr="Rompecabezas Escuela colores-3.png"/>
          <p:cNvPicPr>
            <a:picLocks noChangeAspect="1"/>
          </p:cNvPicPr>
          <p:nvPr/>
        </p:nvPicPr>
        <p:blipFill>
          <a:blip r:embed="rId2" cstate="email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67" y="435881"/>
            <a:ext cx="8430606" cy="6514558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281680" y="2560538"/>
            <a:ext cx="255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b="1" dirty="0">
                <a:solidFill>
                  <a:prstClr val="black"/>
                </a:solidFill>
              </a:rPr>
              <a:t>Herramienta en </a:t>
            </a:r>
            <a:br>
              <a:rPr lang="is-IS" b="1" dirty="0">
                <a:solidFill>
                  <a:prstClr val="black"/>
                </a:solidFill>
              </a:rPr>
            </a:br>
            <a:r>
              <a:rPr lang="is-IS" b="1" dirty="0">
                <a:solidFill>
                  <a:prstClr val="black"/>
                </a:solidFill>
              </a:rPr>
              <a:t>Observación de clase</a:t>
            </a:r>
            <a:endParaRPr lang="es-ES_tradnl" b="1" dirty="0">
              <a:solidFill>
                <a:prstClr val="black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09600" y="2844800"/>
            <a:ext cx="255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b="1" dirty="0">
                <a:solidFill>
                  <a:prstClr val="black"/>
                </a:solidFill>
              </a:rPr>
              <a:t>Herramienta en </a:t>
            </a:r>
            <a:br>
              <a:rPr lang="is-IS" b="1" dirty="0">
                <a:solidFill>
                  <a:prstClr val="black"/>
                </a:solidFill>
              </a:rPr>
            </a:br>
            <a:r>
              <a:rPr lang="is-IS" b="1" dirty="0">
                <a:solidFill>
                  <a:prstClr val="black"/>
                </a:solidFill>
              </a:rPr>
              <a:t>Exploración de habilidades básicas</a:t>
            </a:r>
            <a:endParaRPr lang="es-ES_tradnl" b="1" dirty="0">
              <a:solidFill>
                <a:prstClr val="black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019346" y="2817929"/>
            <a:ext cx="255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b="1" dirty="0">
                <a:solidFill>
                  <a:prstClr val="black"/>
                </a:solidFill>
              </a:rPr>
              <a:t>Caja de herramientas para el supervisor</a:t>
            </a:r>
            <a:endParaRPr lang="es-ES_tradnl" b="1" dirty="0">
              <a:solidFill>
                <a:prstClr val="black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019346" y="3933150"/>
            <a:ext cx="255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b="1" dirty="0">
                <a:solidFill>
                  <a:prstClr val="black"/>
                </a:solidFill>
              </a:rPr>
              <a:t>Seguimiento en línea del CTE</a:t>
            </a:r>
            <a:endParaRPr lang="es-ES_tradnl" b="1" dirty="0">
              <a:solidFill>
                <a:prstClr val="black"/>
              </a:solidFill>
            </a:endParaRPr>
          </a:p>
          <a:p>
            <a:pPr algn="ctr" defTabSz="457200"/>
            <a:endParaRPr lang="es-ES_tradnl" b="1" dirty="0">
              <a:solidFill>
                <a:prstClr val="black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418840" y="1420075"/>
            <a:ext cx="255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b="1" dirty="0">
                <a:solidFill>
                  <a:prstClr val="black"/>
                </a:solidFill>
              </a:rPr>
              <a:t>Implementación de un Sistema de </a:t>
            </a:r>
            <a:r>
              <a:rPr lang="is-IS" b="1">
                <a:solidFill>
                  <a:prstClr val="black"/>
                </a:solidFill>
              </a:rPr>
              <a:t>Alerta Temprana</a:t>
            </a:r>
            <a:endParaRPr lang="es-ES_tradnl" b="1" dirty="0">
              <a:solidFill>
                <a:prstClr val="black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711200" y="3787356"/>
            <a:ext cx="255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b="1" dirty="0">
                <a:solidFill>
                  <a:prstClr val="black"/>
                </a:solidFill>
              </a:rPr>
              <a:t>Fichas para el Consejo Técnico de Zona</a:t>
            </a:r>
            <a:endParaRPr lang="es-ES_tradnl" b="1" dirty="0">
              <a:solidFill>
                <a:prstClr val="black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330090" y="3825349"/>
            <a:ext cx="255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b="1" dirty="0">
                <a:solidFill>
                  <a:prstClr val="black"/>
                </a:solidFill>
              </a:rPr>
              <a:t>Guías de Consejo Técnico Escolar</a:t>
            </a:r>
            <a:endParaRPr lang="es-ES_tradnl" b="1" dirty="0">
              <a:solidFill>
                <a:prstClr val="black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99440" y="4856480"/>
            <a:ext cx="255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b="1" dirty="0">
                <a:solidFill>
                  <a:prstClr val="black"/>
                </a:solidFill>
              </a:rPr>
              <a:t>Lineamientos </a:t>
            </a:r>
            <a:br>
              <a:rPr lang="is-IS" b="1" dirty="0">
                <a:solidFill>
                  <a:prstClr val="black"/>
                </a:solidFill>
              </a:rPr>
            </a:br>
            <a:r>
              <a:rPr lang="is-IS" b="1" dirty="0">
                <a:solidFill>
                  <a:prstClr val="black"/>
                </a:solidFill>
              </a:rPr>
              <a:t>para ajustes e implementación del calendario escolar</a:t>
            </a:r>
            <a:endParaRPr lang="es-ES_tradnl" b="1" dirty="0">
              <a:solidFill>
                <a:prstClr val="black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281680" y="5090160"/>
            <a:ext cx="255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b="1" dirty="0">
                <a:solidFill>
                  <a:prstClr val="black"/>
                </a:solidFill>
              </a:rPr>
              <a:t>Reuniones Nacionales para supervisores</a:t>
            </a:r>
            <a:endParaRPr lang="es-ES_tradnl" b="1" dirty="0">
              <a:solidFill>
                <a:prstClr val="black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38480" y="6079589"/>
            <a:ext cx="418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sz="1400" b="1" dirty="0">
                <a:solidFill>
                  <a:prstClr val="black"/>
                </a:solidFill>
              </a:rPr>
              <a:t>Diplomado “ Una supervisión efectiva para la mejora del aprendizaje de nuestros alumnos”</a:t>
            </a:r>
            <a:endParaRPr lang="es-ES_tradnl" sz="1400" b="1" dirty="0">
              <a:solidFill>
                <a:prstClr val="black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4592320" y="6059269"/>
            <a:ext cx="403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is-IS" sz="1400" b="1" dirty="0">
                <a:solidFill>
                  <a:prstClr val="black"/>
                </a:solidFill>
              </a:rPr>
              <a:t>Diplomado “ Una gesti</a:t>
            </a:r>
            <a:r>
              <a:rPr lang="es-ES" sz="1400" b="1" dirty="0" err="1">
                <a:solidFill>
                  <a:prstClr val="black"/>
                </a:solidFill>
              </a:rPr>
              <a:t>ón</a:t>
            </a:r>
            <a:r>
              <a:rPr lang="is-IS" sz="1400" b="1" dirty="0">
                <a:solidFill>
                  <a:prstClr val="black"/>
                </a:solidFill>
              </a:rPr>
              <a:t> directiva centrada en el aprendizaje”</a:t>
            </a:r>
            <a:endParaRPr lang="es-ES_tradnl" sz="1400" b="1" dirty="0">
              <a:solidFill>
                <a:prstClr val="black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04558" y="4926538"/>
            <a:ext cx="25501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s-MX" b="1" dirty="0">
                <a:solidFill>
                  <a:prstClr val="black"/>
                </a:solidFill>
              </a:rPr>
              <a:t>Acuerdo número </a:t>
            </a:r>
          </a:p>
          <a:p>
            <a:pPr algn="ctr" defTabSz="457200"/>
            <a:r>
              <a:rPr lang="es-MX" b="1" dirty="0">
                <a:solidFill>
                  <a:prstClr val="black"/>
                </a:solidFill>
              </a:rPr>
              <a:t>15/10/2017</a:t>
            </a:r>
            <a:r>
              <a:rPr lang="es-MX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457200"/>
            <a:r>
              <a:rPr lang="is-IS" b="1" dirty="0">
                <a:solidFill>
                  <a:prstClr val="black"/>
                </a:solidFill>
              </a:rPr>
              <a:t>Lineamientos de CTE</a:t>
            </a:r>
            <a:endParaRPr lang="es-ES_tradnl" b="1" dirty="0">
              <a:solidFill>
                <a:prstClr val="black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89466" y="68379"/>
            <a:ext cx="8489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ES_tradnl" sz="2400" b="1" dirty="0">
                <a:solidFill>
                  <a:srgbClr val="E32D91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Hacia la mejora de nuestras escuelas de educación</a:t>
            </a:r>
            <a:r>
              <a:rPr lang="es-ES" sz="2400" b="1" dirty="0">
                <a:solidFill>
                  <a:srgbClr val="E32D91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 básica</a:t>
            </a:r>
            <a:endParaRPr lang="es-ES_tradnl" sz="2400" b="1" dirty="0">
              <a:solidFill>
                <a:srgbClr val="E32D91">
                  <a:lumMod val="75000"/>
                </a:srgb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82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631205"/>
            <a:ext cx="9144000" cy="226795"/>
          </a:xfrm>
          <a:prstGeom prst="rect">
            <a:avLst/>
          </a:prstGeom>
          <a:solidFill>
            <a:srgbClr val="7201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 dirty="0">
              <a:solidFill>
                <a:srgbClr val="80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6549266"/>
            <a:ext cx="9144000" cy="52675"/>
          </a:xfrm>
          <a:prstGeom prst="rect">
            <a:avLst/>
          </a:prstGeom>
          <a:solidFill>
            <a:srgbClr val="F3A0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96755" y="2525393"/>
            <a:ext cx="555871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600"/>
              </a:spcBef>
              <a:spcAft>
                <a:spcPts val="600"/>
              </a:spcAft>
            </a:pPr>
            <a:endParaRPr lang="es-MX" sz="1000" dirty="0">
              <a:solidFill>
                <a:prstClr val="black"/>
              </a:solidFill>
            </a:endParaRPr>
          </a:p>
          <a:p>
            <a:pPr lvl="1" defTabSz="457200">
              <a:spcAft>
                <a:spcPts val="600"/>
              </a:spcAft>
            </a:pPr>
            <a:endParaRPr lang="es-MX" sz="2000" b="1" dirty="0">
              <a:solidFill>
                <a:srgbClr val="80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9" y="113094"/>
            <a:ext cx="8254699" cy="7742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6552" y="-228601"/>
            <a:ext cx="9540552" cy="711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7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648" y="3579297"/>
            <a:ext cx="2718662" cy="16577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760" y="860961"/>
            <a:ext cx="2705596" cy="180373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590" y="1980376"/>
            <a:ext cx="2458193" cy="184364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53668" y="562497"/>
            <a:ext cx="4664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E32D91">
                    <a:lumMod val="75000"/>
                  </a:srgbClr>
                </a:solidFill>
                <a:latin typeface="Cambria" charset="0"/>
                <a:ea typeface="Cambria" charset="0"/>
                <a:cs typeface="Cambria" charset="0"/>
              </a:rPr>
              <a:t>En las escuelas de educación</a:t>
            </a:r>
            <a:r>
              <a:rPr lang="es-ES" sz="2400" b="1" dirty="0">
                <a:solidFill>
                  <a:srgbClr val="E32D91">
                    <a:lumMod val="75000"/>
                  </a:srgbClr>
                </a:solidFill>
                <a:latin typeface="Cambria" charset="0"/>
                <a:ea typeface="Cambria" charset="0"/>
                <a:cs typeface="Cambria" charset="0"/>
              </a:rPr>
              <a:t> básica se da cumplimiento al derecho de la educación </a:t>
            </a:r>
            <a:endParaRPr lang="es-ES_tradnl" sz="2400" b="1" dirty="0">
              <a:solidFill>
                <a:srgbClr val="E32D91">
                  <a:lumMod val="75000"/>
                </a:srgbClr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48146" y="5422942"/>
            <a:ext cx="7517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4775E7">
                    <a:lumMod val="75000"/>
                  </a:srgbClr>
                </a:solidFill>
                <a:latin typeface="Cambria" charset="0"/>
                <a:ea typeface="Cambria" charset="0"/>
                <a:cs typeface="Cambria" charset="0"/>
              </a:rPr>
              <a:t>¿En nuestras escuelas aseguramos el </a:t>
            </a:r>
            <a:r>
              <a:rPr lang="es-ES" sz="2400" b="1" dirty="0">
                <a:solidFill>
                  <a:srgbClr val="4775E7">
                    <a:lumMod val="75000"/>
                  </a:srgbClr>
                </a:solidFill>
                <a:latin typeface="Cambria" charset="0"/>
                <a:ea typeface="Cambria" charset="0"/>
                <a:cs typeface="Cambria" charset="0"/>
              </a:rPr>
              <a:t>cumplimiento al derecho de la educación? </a:t>
            </a:r>
            <a:endParaRPr lang="es-ES_tradnl" sz="2400" b="1" dirty="0">
              <a:solidFill>
                <a:srgbClr val="4775E7">
                  <a:lumMod val="75000"/>
                </a:srgbClr>
              </a:solidFill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74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822960" y="286605"/>
            <a:ext cx="7543800" cy="7519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3200" b="1" dirty="0">
                <a:solidFill>
                  <a:schemeClr val="accent1">
                    <a:lumMod val="75000"/>
                  </a:schemeClr>
                </a:solidFill>
              </a:rPr>
              <a:t>Resultados educativos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b="11750"/>
          <a:stretch/>
        </p:blipFill>
        <p:spPr>
          <a:xfrm>
            <a:off x="530579" y="720883"/>
            <a:ext cx="8308678" cy="549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27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822960" y="286605"/>
            <a:ext cx="7543800" cy="7519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3200" b="1" dirty="0">
                <a:solidFill>
                  <a:schemeClr val="accent1">
                    <a:lumMod val="75000"/>
                  </a:schemeClr>
                </a:solidFill>
              </a:rPr>
              <a:t>Resultados educativos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52" y="767643"/>
            <a:ext cx="8378148" cy="557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42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/>
          <p:cNvCxnSpPr/>
          <p:nvPr/>
        </p:nvCxnSpPr>
        <p:spPr>
          <a:xfrm>
            <a:off x="1016000" y="564444"/>
            <a:ext cx="6694310" cy="5644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016000" y="134910"/>
            <a:ext cx="669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</a:rPr>
              <a:t>SISTEMA B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ÁSICO DE MEJORA</a:t>
            </a:r>
            <a:endParaRPr lang="es-ES_tradn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260" y="800478"/>
            <a:ext cx="6768050" cy="5411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2200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Fortalecimiento de los Consejos Técnicos Escolares</a:t>
            </a:r>
            <a:endParaRPr lang="es-ES_tradnl" sz="4800" b="1" dirty="0">
              <a:solidFill>
                <a:schemeClr val="tx1">
                  <a:lumMod val="75000"/>
                  <a:lumOff val="2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ea typeface="Century Gothic" charset="0"/>
                <a:cs typeface="Century Gothic" charset="0"/>
              </a:rPr>
              <a:t>Acciones y avances </a:t>
            </a:r>
          </a:p>
          <a:p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ea typeface="Century Gothic" charset="0"/>
                <a:cs typeface="Century Gothic" charset="0"/>
              </a:rPr>
              <a:t>2013 - 2018</a:t>
            </a:r>
            <a:endParaRPr lang="es-ES_tradnl" b="1" dirty="0">
              <a:solidFill>
                <a:schemeClr val="tx1">
                  <a:lumMod val="50000"/>
                  <a:lumOff val="50000"/>
                </a:schemeClr>
              </a:solidFill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80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b="1" dirty="0"/>
              <a:t>Consejos T</a:t>
            </a:r>
            <a:r>
              <a:rPr lang="es-ES" b="1" dirty="0" err="1"/>
              <a:t>écnicos</a:t>
            </a:r>
            <a:r>
              <a:rPr lang="es-ES" b="1" dirty="0"/>
              <a:t> Escolares</a:t>
            </a:r>
            <a:endParaRPr lang="es-ES_tradn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06993" y="799046"/>
            <a:ext cx="5062874" cy="5855756"/>
          </a:xfrm>
        </p:spPr>
        <p:txBody>
          <a:bodyPr>
            <a:noAutofit/>
          </a:bodyPr>
          <a:lstStyle/>
          <a:p>
            <a:pPr marL="307440" indent="-307440" algn="just">
              <a:buFont typeface="Wingdings" charset="2"/>
              <a:buChar char="v"/>
            </a:pPr>
            <a:r>
              <a:rPr lang="es-MX" sz="180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En el CTE se priorizaban asuntos con carácter distinto del de la enseñanza y el aprendizaje de los alumnos, por lo que eran reuniones infructuosas que no necesariamente derivaban en acciones para incidir en el aprendizaje. </a:t>
            </a:r>
          </a:p>
          <a:p>
            <a:pPr marL="307440" indent="-307440" algn="just">
              <a:buFont typeface="Wingdings" charset="2"/>
              <a:buChar char="v"/>
            </a:pPr>
            <a:r>
              <a:rPr lang="es-MX" sz="180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Este espacio estuvo normado en los acuerdos 96, 97 y 98 pierden vigencia a raíz del proceso de federalización de la educación básica.</a:t>
            </a:r>
          </a:p>
          <a:p>
            <a:pPr marL="307440" indent="-307440" algn="just">
              <a:buFont typeface="Wingdings" charset="2"/>
              <a:buChar char="v"/>
            </a:pPr>
            <a:r>
              <a:rPr lang="es-ES" sz="180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Solo </a:t>
            </a:r>
            <a:r>
              <a:rPr lang="es-MX" sz="180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en nueve entidades se establecía la existencia de los CTE en su Ley Estatal de Educación. </a:t>
            </a:r>
          </a:p>
          <a:p>
            <a:pPr marL="307440" indent="-307440" algn="just">
              <a:buFont typeface="Wingdings" charset="2"/>
              <a:buChar char="v"/>
            </a:pPr>
            <a:r>
              <a:rPr lang="es-MX" sz="180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La distintas evaluaciones internas no identificaban con precisión las necesidades educativas de las escuelas y tenían un impacto limitado en la planeación de actividades de aprendizaje para el aula y la escuela.</a:t>
            </a:r>
          </a:p>
          <a:p>
            <a:pPr marL="307440" indent="-307440" algn="just">
              <a:buFont typeface="Wingdings" charset="2"/>
              <a:buChar char="v"/>
            </a:pPr>
            <a:r>
              <a:rPr lang="es-MX" sz="180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Este espacio de trabajo colegiado ten</a:t>
            </a:r>
            <a:r>
              <a:rPr lang="es-ES" sz="1800" dirty="0" err="1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ía</a:t>
            </a:r>
            <a:r>
              <a:rPr lang="es-ES" sz="180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 poco </a:t>
            </a:r>
            <a:r>
              <a:rPr lang="es-MX" sz="180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apoyo, asesor</a:t>
            </a:r>
            <a:r>
              <a:rPr lang="es-ES" sz="1800" dirty="0" err="1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ía</a:t>
            </a:r>
            <a:r>
              <a:rPr lang="es-ES" sz="180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 y acompañamiento </a:t>
            </a:r>
            <a:r>
              <a:rPr lang="es-MX" sz="1800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por parte de los supervisores.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3578578" y="203198"/>
            <a:ext cx="5012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FF0000"/>
                </a:solidFill>
                <a:latin typeface="Cambria" charset="0"/>
                <a:ea typeface="Cambria" charset="0"/>
                <a:cs typeface="Cambria" charset="0"/>
              </a:rPr>
              <a:t>ANTES 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354189" y="2948658"/>
            <a:ext cx="2858575" cy="3313611"/>
            <a:chOff x="370047" y="2635633"/>
            <a:chExt cx="3236946" cy="3669571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2601" y="3807216"/>
              <a:ext cx="1794392" cy="1273441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47" y="2635633"/>
              <a:ext cx="2190044" cy="1380823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0021" y="4871416"/>
              <a:ext cx="2122310" cy="14337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5489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43210" y="5245213"/>
            <a:ext cx="8272212" cy="98833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Misión y propósitos</a:t>
            </a:r>
            <a:br>
              <a:rPr lang="es-ES" sz="2800" b="1" dirty="0">
                <a:solidFill>
                  <a:schemeClr val="bg1"/>
                </a:solidFill>
              </a:rPr>
            </a:br>
            <a:r>
              <a:rPr lang="es-ES" sz="2000" b="1" dirty="0">
                <a:solidFill>
                  <a:schemeClr val="bg1"/>
                </a:solidFill>
              </a:rPr>
              <a:t>Tarea de la autoridad educativa federal, local y escolar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49955" y="726060"/>
            <a:ext cx="823000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s-MX" sz="2000" b="1" dirty="0">
                <a:solidFill>
                  <a:srgbClr val="E32D91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Misión</a:t>
            </a:r>
          </a:p>
          <a:p>
            <a:pPr lvl="1" algn="just" defTabSz="457200"/>
            <a:r>
              <a:rPr lang="es-MX" sz="2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Mejorar el servicio educativo que presta la escuela enfocando sus actividades al </a:t>
            </a:r>
            <a:r>
              <a:rPr lang="es-MX" sz="20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máximo logro de los aprendizajes de todos sus alumnos</a:t>
            </a:r>
            <a:r>
              <a:rPr lang="es-MX" sz="2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lvl="1" algn="just" defTabSz="457200"/>
            <a:endParaRPr lang="es-MX" sz="2000" dirty="0">
              <a:solidFill>
                <a:srgbClr val="7030A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 defTabSz="457200"/>
            <a:endParaRPr lang="es-MX" sz="700" b="1" dirty="0">
              <a:solidFill>
                <a:srgbClr val="7030A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just" defTabSz="457200"/>
            <a:r>
              <a:rPr lang="es-MX" sz="2000" b="1" dirty="0">
                <a:solidFill>
                  <a:srgbClr val="E32D91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Propósitos</a:t>
            </a:r>
          </a:p>
          <a:p>
            <a:pPr marL="800080" lvl="1" indent="-342891" algn="just" defTabSz="457200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es-MX" sz="20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Revisar de forma permanente el logro de los aprendizajes </a:t>
            </a:r>
            <a:r>
              <a:rPr lang="es-MX" sz="2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del alumnado.</a:t>
            </a:r>
          </a:p>
          <a:p>
            <a:pPr marL="800080" lvl="1" indent="-342891" algn="just" defTabSz="457200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es-MX" sz="20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Tomar decisiones informadas, pertinentes y oportunas</a:t>
            </a:r>
            <a:r>
              <a:rPr lang="es-MX" sz="2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, para la mejora del aprendizaje de todos sus alumnos.</a:t>
            </a:r>
          </a:p>
          <a:p>
            <a:pPr marL="800080" lvl="1" indent="-342891" algn="just" defTabSz="457200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es-MX" sz="20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Establecer acciones, compromisos y responsabilidades </a:t>
            </a:r>
            <a:r>
              <a:rPr lang="es-MX" sz="2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de manera colegiada para atender las prioridades educativas de la escuela.</a:t>
            </a:r>
          </a:p>
          <a:p>
            <a:pPr marL="800080" lvl="1" indent="-342891" algn="just" defTabSz="457200"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es-MX" sz="2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MX" sz="20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Fomentar el desarrollo profesional del personal docente y directivo</a:t>
            </a:r>
            <a:r>
              <a:rPr lang="es-MX" sz="2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de la escuela en función de las prioridades educativas.</a:t>
            </a:r>
          </a:p>
        </p:txBody>
      </p:sp>
    </p:spTree>
    <p:extLst>
      <p:ext uri="{BB962C8B-B14F-4D97-AF65-F5344CB8AC3E}">
        <p14:creationId xmlns:p14="http://schemas.microsoft.com/office/powerpoint/2010/main" val="56647159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Dividendo">
  <a:themeElements>
    <a:clrScheme name="Violeta rojo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3.xml><?xml version="1.0" encoding="utf-8"?>
<a:theme xmlns:a="http://schemas.openxmlformats.org/drawingml/2006/main" name="2_Dividendo">
  <a:themeElements>
    <a:clrScheme name="Violeta rojo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4.xml><?xml version="1.0" encoding="utf-8"?>
<a:theme xmlns:a="http://schemas.openxmlformats.org/drawingml/2006/main" name="3_Dividendo">
  <a:themeElements>
    <a:clrScheme name="Violeta rojo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5.xml><?xml version="1.0" encoding="utf-8"?>
<a:theme xmlns:a="http://schemas.openxmlformats.org/drawingml/2006/main" name="4_Dividendo">
  <a:themeElements>
    <a:clrScheme name="Violeta rojo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1942</TotalTime>
  <Words>1585</Words>
  <Application>Microsoft Office PowerPoint</Application>
  <PresentationFormat>Presentación en pantalla (4:3)</PresentationFormat>
  <Paragraphs>179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27</vt:i4>
      </vt:variant>
    </vt:vector>
  </HeadingPairs>
  <TitlesOfParts>
    <vt:vector size="44" baseType="lpstr">
      <vt:lpstr>Arial</vt:lpstr>
      <vt:lpstr>Arial Narrow</vt:lpstr>
      <vt:lpstr>Calibri</vt:lpstr>
      <vt:lpstr>Calibri Light</vt:lpstr>
      <vt:lpstr>Cambria</vt:lpstr>
      <vt:lpstr>Candara</vt:lpstr>
      <vt:lpstr>Century Gothic</vt:lpstr>
      <vt:lpstr>Courier New</vt:lpstr>
      <vt:lpstr>Gill Sans MT</vt:lpstr>
      <vt:lpstr>Wingdings</vt:lpstr>
      <vt:lpstr>Wingdings 2</vt:lpstr>
      <vt:lpstr>Wingdings 3</vt:lpstr>
      <vt:lpstr>Retrospección</vt:lpstr>
      <vt:lpstr>1_Dividendo</vt:lpstr>
      <vt:lpstr>2_Dividendo</vt:lpstr>
      <vt:lpstr>3_Dividendo</vt:lpstr>
      <vt:lpstr>4_Dividendo</vt:lpstr>
      <vt:lpstr>Presentación de PowerPoint</vt:lpstr>
      <vt:lpstr>Mandato constitucional</vt:lpstr>
      <vt:lpstr>Presentación de PowerPoint</vt:lpstr>
      <vt:lpstr>Presentación de PowerPoint</vt:lpstr>
      <vt:lpstr>Presentación de PowerPoint</vt:lpstr>
      <vt:lpstr>Presentación de PowerPoint</vt:lpstr>
      <vt:lpstr>Fortalecimiento de los Consejos Técnicos Escolares</vt:lpstr>
      <vt:lpstr>Consejos Técnicos Escolares</vt:lpstr>
      <vt:lpstr>Misión y propósitos Tarea de la autoridad educativa federal, local y escolar</vt:lpstr>
      <vt:lpstr>Presentación de PowerPoint</vt:lpstr>
      <vt:lpstr>GUÍAS  o fichas DE TRABAJO  Consejo Técnico Escolar</vt:lpstr>
      <vt:lpstr>Ruta de Mejora Escolar / REViSIÓN PERMANENTE  Sistema de gestión que permite a la escuela ordenar y sistematizar sus decisiones con respecto al mejoramiento del servicio educativo que ofrece.</vt:lpstr>
      <vt:lpstr>Ahora</vt:lpstr>
      <vt:lpstr>Prospectiva</vt:lpstr>
      <vt:lpstr>Estrategia nacional para el fortalecimiento de la supervisión escolar</vt:lpstr>
      <vt:lpstr>Supervisores  Escolares </vt:lpstr>
      <vt:lpstr>Presentación de PowerPoint</vt:lpstr>
      <vt:lpstr>Presentación de PowerPoint</vt:lpstr>
      <vt:lpstr>Ahora</vt:lpstr>
      <vt:lpstr>Prospectiva</vt:lpstr>
      <vt:lpstr>Presentación de PowerPoint</vt:lpstr>
      <vt:lpstr>Presentación de PowerPoint</vt:lpstr>
      <vt:lpstr>Condiciones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Estrategia nacional para el fortalecimiento de la supervisión escolar</dc:title>
  <dc:creator>Usuario de Microsoft Office</dc:creator>
  <cp:lastModifiedBy>Usuario</cp:lastModifiedBy>
  <cp:revision>112</cp:revision>
  <dcterms:created xsi:type="dcterms:W3CDTF">2018-08-13T02:49:02Z</dcterms:created>
  <dcterms:modified xsi:type="dcterms:W3CDTF">2019-01-07T21:49:43Z</dcterms:modified>
</cp:coreProperties>
</file>